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s/slide50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48.xml" ContentType="application/vnd.openxmlformats-officedocument.presentationml.slide+xml"/>
  <Override PartName="/ppt/slides/slide18.xml" ContentType="application/vnd.openxmlformats-officedocument.presentationml.slide+xml"/>
  <Override PartName="/ppt/slides/slide73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8.xml" ContentType="application/vnd.openxmlformats-officedocument.presentationml.slide+xml"/>
  <Override PartName="/ppt/slides/slide14.xml" ContentType="application/vnd.openxmlformats-officedocument.presentationml.slide+xml"/>
  <Override PartName="/ppt/slides/slide69.xml" ContentType="application/vnd.openxmlformats-officedocument.presentationml.slide+xml"/>
  <Override PartName="/ppt/slides/slide15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16.xml" ContentType="application/vnd.openxmlformats-officedocument.presentationml.slide+xml"/>
  <Override PartName="/ppt/slides/slide72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1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5.xml" ContentType="application/vnd.openxmlformats-officedocument.presentationml.slide+xml"/>
  <Override PartName="/ppt/slides/slide39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2.xml" ContentType="application/vnd.openxmlformats-officedocument.presentationml.slide+xml"/>
  <Override PartName="/ppt/slides/slide42.xml" ContentType="application/vnd.openxmlformats-officedocument.presentationml.slide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43.xml" ContentType="application/vnd.openxmlformats-officedocument.presentationml.slide+xml"/>
  <Override PartName="/ppt/slides/slide30.xml" ContentType="application/vnd.openxmlformats-officedocument.presentationml.slide+xml"/>
  <Override PartName="/ppt/slides/slide67.xml" ContentType="application/vnd.openxmlformats-officedocument.presentationml.slide+xml"/>
  <Override PartName="/ppt/slides/slide49.xml" ContentType="application/vnd.openxmlformats-officedocument.presentationml.slide+xml"/>
  <Override PartName="/ppt/slides/slide66.xml" ContentType="application/vnd.openxmlformats-officedocument.presentationml.slide+xml"/>
  <Override PartName="/ppt/slides/slide4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59.xml" ContentType="application/vnd.openxmlformats-officedocument.presentationml.slide+xml"/>
  <Override PartName="/ppt/slides/slide7.xml" ContentType="application/vnd.openxmlformats-officedocument.presentationml.slide+xml"/>
  <Override PartName="/ppt/slides/slide60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1.xml" ContentType="application/vnd.openxmlformats-officedocument.presentationml.slide+xml"/>
  <Override PartName="/ppt/slides/slide6.xml" ContentType="application/vnd.openxmlformats-officedocument.presentationml.slide+xml"/>
  <Override PartName="/ppt/slides/slide6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s/slide9.xml" ContentType="application/vnd.openxmlformats-officedocument.presentationml.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5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0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4.xml" ContentType="application/vnd.openxmlformats-officedocument.customXml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5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344" r:id="rId2"/>
    <p:sldId id="260" r:id="rId3"/>
    <p:sldId id="346" r:id="rId4"/>
    <p:sldId id="274" r:id="rId5"/>
    <p:sldId id="273" r:id="rId6"/>
    <p:sldId id="272" r:id="rId7"/>
    <p:sldId id="271" r:id="rId8"/>
    <p:sldId id="270" r:id="rId9"/>
    <p:sldId id="269" r:id="rId10"/>
    <p:sldId id="268" r:id="rId11"/>
    <p:sldId id="267" r:id="rId12"/>
    <p:sldId id="266" r:id="rId13"/>
    <p:sldId id="348" r:id="rId14"/>
    <p:sldId id="279" r:id="rId15"/>
    <p:sldId id="280" r:id="rId16"/>
    <p:sldId id="281" r:id="rId17"/>
    <p:sldId id="343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77" r:id="rId33"/>
    <p:sldId id="275" r:id="rId34"/>
    <p:sldId id="265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5" r:id="rId50"/>
    <p:sldId id="316" r:id="rId51"/>
    <p:sldId id="320" r:id="rId52"/>
    <p:sldId id="321" r:id="rId53"/>
    <p:sldId id="322" r:id="rId54"/>
    <p:sldId id="323" r:id="rId55"/>
    <p:sldId id="349" r:id="rId56"/>
    <p:sldId id="326" r:id="rId57"/>
    <p:sldId id="327" r:id="rId58"/>
    <p:sldId id="328" r:id="rId59"/>
    <p:sldId id="329" r:id="rId60"/>
    <p:sldId id="330" r:id="rId61"/>
    <p:sldId id="331" r:id="rId62"/>
    <p:sldId id="334" r:id="rId63"/>
    <p:sldId id="335" r:id="rId64"/>
    <p:sldId id="340" r:id="rId65"/>
    <p:sldId id="341" r:id="rId66"/>
    <p:sldId id="350" r:id="rId67"/>
    <p:sldId id="351" r:id="rId68"/>
    <p:sldId id="336" r:id="rId69"/>
    <p:sldId id="337" r:id="rId70"/>
    <p:sldId id="338" r:id="rId71"/>
    <p:sldId id="339" r:id="rId72"/>
    <p:sldId id="352" r:id="rId73"/>
    <p:sldId id="259" r:id="rId74"/>
    <p:sldId id="261" r:id="rId75"/>
    <p:sldId id="26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95C4F"/>
    <a:srgbClr val="E7E5E5"/>
    <a:srgbClr val="EC8D2F"/>
    <a:srgbClr val="5E5447"/>
    <a:srgbClr val="E66624"/>
    <a:srgbClr val="2E5A95"/>
    <a:srgbClr val="3B9BF7"/>
    <a:srgbClr val="010000"/>
    <a:srgbClr val="EFECEB"/>
    <a:srgbClr val="F6F4F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0" autoAdjust="0"/>
    <p:restoredTop sz="87363" autoAdjust="0"/>
  </p:normalViewPr>
  <p:slideViewPr>
    <p:cSldViewPr snapToObjects="1">
      <p:cViewPr varScale="1">
        <p:scale>
          <a:sx n="80" d="100"/>
          <a:sy n="80" d="100"/>
        </p:scale>
        <p:origin x="-153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1154"/>
    </p:cViewPr>
  </p:sorterViewPr>
  <p:notesViewPr>
    <p:cSldViewPr snapToObjects="1">
      <p:cViewPr varScale="1">
        <p:scale>
          <a:sx n="117" d="100"/>
          <a:sy n="117" d="100"/>
        </p:scale>
        <p:origin x="-3080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2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85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86" Type="http://schemas.openxmlformats.org/officeDocument/2006/relationships/customXml" Target="../customXml/item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5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Office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Office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cs-CZ"/>
  <c:style val="18"/>
  <c:chart>
    <c:view3D>
      <c:perspective val="30"/>
    </c:view3D>
    <c:plotArea>
      <c:layout/>
      <c:bar3D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numRef>
              <c:f>Sheet1!$A$2:$A$6</c:f>
              <c:numCache>
                <c:formatCode>m/d/yy</c:formatCode>
                <c:ptCount val="5"/>
                <c:pt idx="0">
                  <c:v>35799</c:v>
                </c:pt>
                <c:pt idx="1">
                  <c:v>35800</c:v>
                </c:pt>
                <c:pt idx="2">
                  <c:v>35801</c:v>
                </c:pt>
                <c:pt idx="3">
                  <c:v>35802</c:v>
                </c:pt>
                <c:pt idx="4">
                  <c:v>35803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cat>
            <c:numRef>
              <c:f>Sheet1!$A$2:$A$6</c:f>
              <c:numCache>
                <c:formatCode>m/d/yy</c:formatCode>
                <c:ptCount val="5"/>
                <c:pt idx="0">
                  <c:v>35799</c:v>
                </c:pt>
                <c:pt idx="1">
                  <c:v>35800</c:v>
                </c:pt>
                <c:pt idx="2">
                  <c:v>35801</c:v>
                </c:pt>
                <c:pt idx="3">
                  <c:v>35802</c:v>
                </c:pt>
                <c:pt idx="4">
                  <c:v>35803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12</c:v>
                </c:pt>
              </c:strCache>
            </c:strRef>
          </c:tx>
          <c:spPr>
            <a:ln w="25400">
              <a:noFill/>
            </a:ln>
          </c:spPr>
          <c:cat>
            <c:numRef>
              <c:f>Sheet1!$A$2:$A$6</c:f>
              <c:numCache>
                <c:formatCode>m/d/yy</c:formatCode>
                <c:ptCount val="5"/>
                <c:pt idx="0">
                  <c:v>35799</c:v>
                </c:pt>
                <c:pt idx="1">
                  <c:v>35800</c:v>
                </c:pt>
                <c:pt idx="2">
                  <c:v>35801</c:v>
                </c:pt>
                <c:pt idx="3">
                  <c:v>35802</c:v>
                </c:pt>
                <c:pt idx="4">
                  <c:v>35803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22</c:v>
                </c:pt>
              </c:strCache>
            </c:strRef>
          </c:tx>
          <c:spPr>
            <a:ln w="25400">
              <a:noFill/>
            </a:ln>
          </c:spPr>
          <c:cat>
            <c:numRef>
              <c:f>Sheet1!$A$2:$A$6</c:f>
              <c:numCache>
                <c:formatCode>m/d/yy</c:formatCode>
                <c:ptCount val="5"/>
                <c:pt idx="0">
                  <c:v>35799</c:v>
                </c:pt>
                <c:pt idx="1">
                  <c:v>35800</c:v>
                </c:pt>
                <c:pt idx="2">
                  <c:v>35801</c:v>
                </c:pt>
                <c:pt idx="3">
                  <c:v>35802</c:v>
                </c:pt>
                <c:pt idx="4">
                  <c:v>35803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/>
        <c:shape val="box"/>
        <c:axId val="127636224"/>
        <c:axId val="127637760"/>
        <c:axId val="0"/>
      </c:bar3DChart>
      <c:dateAx>
        <c:axId val="127636224"/>
        <c:scaling>
          <c:orientation val="minMax"/>
        </c:scaling>
        <c:axPos val="b"/>
        <c:numFmt formatCode="m/d/yy" sourceLinked="1"/>
        <c:tickLblPos val="nextTo"/>
        <c:txPr>
          <a:bodyPr/>
          <a:lstStyle/>
          <a:p>
            <a:pPr>
              <a:defRPr lang="en-US"/>
            </a:pPr>
            <a:endParaRPr lang="cs-CZ"/>
          </a:p>
        </c:txPr>
        <c:crossAx val="127637760"/>
        <c:crosses val="autoZero"/>
        <c:auto val="1"/>
        <c:lblOffset val="100"/>
        <c:baseTimeUnit val="days"/>
      </c:dateAx>
      <c:valAx>
        <c:axId val="127637760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cs-CZ"/>
          </a:p>
        </c:txPr>
        <c:crossAx val="127636224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lang="en-US"/>
          </a:pPr>
          <a:endParaRPr lang="cs-CZ"/>
        </a:p>
      </c:txPr>
    </c:legend>
    <c:plotVisOnly val="1"/>
    <c:dispBlanksAs val="gap"/>
  </c:chart>
  <c:txPr>
    <a:bodyPr/>
    <a:lstStyle/>
    <a:p>
      <a:pPr>
        <a:defRPr sz="1200"/>
      </a:pPr>
      <a:endParaRPr lang="cs-CZ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cs-CZ"/>
  <c:style val="18"/>
  <c:chart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Amet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Ipsum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Lorem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Amet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Ipsum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Lorem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</c:ser>
        <c:dLbls/>
        <c:gapWidth val="100"/>
        <c:axId val="129188608"/>
        <c:axId val="129190144"/>
      </c:barChart>
      <c:catAx>
        <c:axId val="129188608"/>
        <c:scaling>
          <c:orientation val="minMax"/>
        </c:scaling>
        <c:axPos val="l"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cs-CZ"/>
          </a:p>
        </c:txPr>
        <c:crossAx val="129190144"/>
        <c:crosses val="autoZero"/>
        <c:auto val="1"/>
        <c:lblAlgn val="ctr"/>
        <c:lblOffset val="100"/>
      </c:catAx>
      <c:valAx>
        <c:axId val="129190144"/>
        <c:scaling>
          <c:orientation val="minMax"/>
        </c:scaling>
        <c:axPos val="b"/>
        <c:majorGridlines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cs-CZ"/>
          </a:p>
        </c:txPr>
        <c:crossAx val="129188608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lang="en-US" sz="1200"/>
          </a:pPr>
          <a:endParaRPr lang="cs-CZ"/>
        </a:p>
      </c:txPr>
    </c:legend>
    <c:plotVisOnly val="1"/>
    <c:dispBlanksAs val="gap"/>
  </c:chart>
  <c:txPr>
    <a:bodyPr/>
    <a:lstStyle/>
    <a:p>
      <a:pPr>
        <a:defRPr sz="1000"/>
      </a:pPr>
      <a:endParaRPr lang="cs-CZ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6200" y="346863"/>
            <a:ext cx="2971800" cy="2627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3A906-2D20-FC47-ACA4-968364241B94}" type="datetimeFigureOut">
              <a:rPr lang="en-US" sz="900" smtClean="0"/>
              <a:pPr/>
              <a:t>2/20/2012</a:t>
            </a:fld>
            <a:endParaRPr lang="en-US" sz="9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FB1FD-E8A1-BA45-BABE-F581CDF5D2CB}" type="slidenum">
              <a:rPr lang="en-US" sz="900" smtClean="0"/>
              <a:pPr/>
              <a:t>‹#›</a:t>
            </a:fld>
            <a:endParaRPr lang="en-US" sz="900"/>
          </a:p>
        </p:txBody>
      </p:sp>
      <p:pic>
        <p:nvPicPr>
          <p:cNvPr id="7" name="Picture 6" descr="Naverti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62737"/>
            <a:ext cx="2138481" cy="3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7291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5AAB1-6BC6-C64C-B658-A9DEEC20E7D4}" type="datetimeFigureOut">
              <a:rPr lang="en-US" smtClean="0"/>
              <a:pPr/>
              <a:t>2/20/2012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16763-6143-3B48-A4BF-5FB9D40107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935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Vrátili jsme se na první záložku. Ke Kartě pacienta (jedná</a:t>
            </a:r>
            <a:r>
              <a:rPr lang="cs-CZ" baseline="0" dirty="0" smtClean="0"/>
              <a:t> se o nově vytvořenou kartu) není navázána žádná předchozí dokumentace.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Sestra naskenovala zprávu, se kterou pacient přišel, a připojila ji ke kartě. Sestra</a:t>
            </a:r>
            <a:r>
              <a:rPr lang="cs-CZ" baseline="0" dirty="0" smtClean="0"/>
              <a:t> ukončila úvodní část své práce a pacient může přejít k lékaři.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smtClean="0"/>
              <a:t>Lékařka MUDr. Marie Hanáková – Přihlášení</a:t>
            </a:r>
            <a:r>
              <a:rPr lang="cs-CZ" baseline="0" dirty="0" smtClean="0"/>
              <a:t> k systému.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smtClean="0"/>
              <a:t>Lékařka MUDr. Marie Hanáková je přihlášena jako pracovnice na Hematologické ambulanci. Přístupová</a:t>
            </a:r>
            <a:r>
              <a:rPr lang="cs-CZ" baseline="0" dirty="0" smtClean="0"/>
              <a:t> práva, která pracovník má k dispozici, jsou kombinací kvalifikace pracovníka, jeho pracovního zařazení a role, kterou má na daném pracovišti vykonávat. V případě, že se pracovník přihlásí na jiném pracovišti (např. na službu), pak se automaticky změní i nastavení jeho práv.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Lékařka vyhledala v Přehledu pacientů příslušného pacienta (Dan </a:t>
            </a:r>
            <a:r>
              <a:rPr lang="cs-CZ" dirty="0" err="1" smtClean="0"/>
              <a:t>Burton</a:t>
            </a:r>
            <a:r>
              <a:rPr lang="cs-CZ" dirty="0" smtClean="0"/>
              <a:t>). Vyhledávat lze</a:t>
            </a:r>
            <a:r>
              <a:rPr lang="cs-CZ" baseline="0" dirty="0" smtClean="0"/>
              <a:t> podle různých kriterií s použitím filtrů.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Lékařka</a:t>
            </a:r>
            <a:r>
              <a:rPr lang="cs-CZ" baseline="0" dirty="0" smtClean="0"/>
              <a:t> označuje pacienta, jehož kartu chce otevřít.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Lékařka otevřela kartu pacienta, jehož má před sebou v ambulanci. V kartě pacienta nejsou vytvořeny žádné zakázky, ani</a:t>
            </a:r>
            <a:r>
              <a:rPr lang="cs-CZ" baseline="0" dirty="0" smtClean="0"/>
              <a:t> uzavřené, ani otevřené.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Lékařka otevřela dokument</a:t>
            </a:r>
            <a:r>
              <a:rPr lang="cs-CZ" baseline="0" dirty="0" smtClean="0"/>
              <a:t> </a:t>
            </a:r>
            <a:r>
              <a:rPr lang="cs-CZ" dirty="0" smtClean="0"/>
              <a:t>připojený ke kartě pacienta. Takto připojených dokumentů může být neomezené množství</a:t>
            </a:r>
            <a:r>
              <a:rPr lang="cs-CZ" baseline="0" dirty="0" smtClean="0"/>
              <a:t> a je možné mezi nimi vyhledávat. Může se jednat např. o dokumenty z bývalých hospitalizací, z předchozích verzí informačního systému apod.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Lékařka si prohlédla připojený dokument a uzavřela ho. Nový případ z</a:t>
            </a:r>
            <a:r>
              <a:rPr lang="cs-CZ" baseline="0" dirty="0" smtClean="0"/>
              <a:t>ačíná vytvořením zakázky pro pacienta Dan </a:t>
            </a:r>
            <a:r>
              <a:rPr lang="cs-CZ" baseline="0" dirty="0" err="1" smtClean="0"/>
              <a:t>Burton</a:t>
            </a:r>
            <a:r>
              <a:rPr lang="cs-CZ" baseline="0" dirty="0" smtClean="0"/>
              <a:t>. Obecně, pacient může mít více zakázek (otevřených / uzavřených) různých typů: ambulantních / hospitalizačních / laboratorních.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Do</a:t>
            </a:r>
            <a:r>
              <a:rPr lang="cs-CZ" baseline="0" dirty="0" smtClean="0"/>
              <a:t> vytvořené zakázky se přenesly údaje z karty pacienta, zde je však již není možné měnit. V pravé části obrazovky k dispozici deníky, které slouží k vedení lékařské / ošetřovatelské dokumentace. Deníky uvedené v horním okně jsou klinické deníky, které jsou určeny pro to které pracoviště – v tomto případě pro hematologickou ambulanci. Pracovník pracující na této ambulanci může číst i zapisovat, pracovníci z ostatních pracovišť do nich mohou pouze nahlížet, a to pouze v případě, pokud k tomu mají nastavená práva. Deníky uvedené ve spodním okně jsou tzv. společné deníky, do kterých pracovníci mohou pouze nahlížet (v případě, pokud k tomu mají práva), a do kterých může zapisovat pouze jiné pracoviště, pro které je tento deník klinickým deníkem (např. laboratoř).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Sestra Anna Petrů – Přihlášení</a:t>
            </a:r>
            <a:r>
              <a:rPr lang="cs-CZ" baseline="0" dirty="0" smtClean="0"/>
              <a:t> k systému.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Jak je vidět na této zakázce, v žádném z deníků nejsou indikována</a:t>
            </a:r>
            <a:r>
              <a:rPr lang="cs-CZ" baseline="0" dirty="0" smtClean="0"/>
              <a:t> žádná data. Lékařka dr. Hanáková začíná anamnézou – otevře si tedy deník Anamnéza.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smtClean="0"/>
              <a:t>Lékařka zapíše zjištěné údaje k první záložce v deníku Anamnéza.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Obdobným</a:t>
            </a:r>
            <a:r>
              <a:rPr lang="cs-CZ" baseline="0" dirty="0" smtClean="0"/>
              <a:t> způsobem pak doplní údaje k druhé záložce v deníku Anamnéza. Samozřejmě, každé pracoviště může mít nadefinováno libovolné množství svých vlastních deníků.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baseline="0" dirty="0" smtClean="0"/>
              <a:t>V každém deníku může být více záznamů, v tomto případě se však jedná o první záznam anamnézy. Jakmile se záznam uloží, nikdo v něm již nic nemůže změnit. V systému je také zaznamenáno, kdo a kdy záznam vytvořil.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Okno s deníkem můžeme po uložení záznamu uzavřít</a:t>
            </a:r>
            <a:r>
              <a:rPr lang="cs-CZ" baseline="0" dirty="0" smtClean="0"/>
              <a:t> nebo nechat otevřené. </a:t>
            </a:r>
            <a:r>
              <a:rPr lang="cs-CZ" dirty="0" smtClean="0"/>
              <a:t>Po uložení záznamu</a:t>
            </a:r>
            <a:r>
              <a:rPr lang="cs-CZ" baseline="0" dirty="0" smtClean="0"/>
              <a:t> v deníku Anamnéza je v okně klinických deníků barevně signalizováno, že deník Anamnéza již obsahuje data. Následně si lékařka otevře další deník Objektivní vyšetření.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Lékařka provádí vyšetření a vyplňuje jednotlivé záložky</a:t>
            </a:r>
            <a:r>
              <a:rPr lang="cs-CZ" baseline="0" dirty="0" smtClean="0"/>
              <a:t> deníku.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Druhá záložka.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Po vyplnění třetí záložky deníku Objektivní vyšetření je možné celý záznam uložit.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Po uložení záznamu v deníku Objektivní vyšetření byl otevřen a naplněn údaji deník Diagnóza.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 okně</a:t>
            </a:r>
            <a:r>
              <a:rPr lang="cs-CZ" baseline="0" dirty="0" smtClean="0"/>
              <a:t> klinických deníků jsou nyní označeny ty deníky, jež jsou naplněny daty.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smtClean="0"/>
              <a:t>Anna Petrů je přihlášena jako pracovnice na Hematologické ambulanci,</a:t>
            </a:r>
            <a:r>
              <a:rPr lang="cs-CZ" baseline="0" dirty="0" smtClean="0"/>
              <a:t> která patří pod Oddělení klinické hematologie.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Nyní lékařka otevřela deník pro zkrácené ambulantní záznamy.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Lékařka</a:t>
            </a:r>
            <a:r>
              <a:rPr lang="cs-CZ" baseline="0" dirty="0" smtClean="0"/>
              <a:t> do deníku s ambulantními záznamy doplnila závěr a další vyšetření.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Po</a:t>
            </a:r>
            <a:r>
              <a:rPr lang="cs-CZ" baseline="0" dirty="0" smtClean="0"/>
              <a:t> zápisu údajů do deníků je třeba podle doporučení lékaře vystavit tři žádanky: dvě na konsiliární vyšetření a jednu na laboratorní vyšetření. Pro jednoduchost předpokládejme, že všechny žádanky vystaví přímo lékařka, nikoliv sestra. Kdyby žádanky vystavovala sestra, postupovala by zcela stejně. Žádanky, medikace i výkony se ordinují pomocí deníku Ordinace.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 deníku Ordinace lékařka vyznačila Typ ordinace – Žádanka, Typ žádanky</a:t>
            </a:r>
            <a:r>
              <a:rPr lang="cs-CZ" baseline="0" dirty="0" smtClean="0"/>
              <a:t> – Konsilium a pracoviště – Neurologická ambulance, na které má být žádanka odeslána.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baseline="0" dirty="0" smtClean="0"/>
              <a:t>Dále lékařka vyznačila datum a čas, kdy má být žádanka odeslána. Takto je pak záznam se žádankou v deníku Ordinace uložen.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Podobně je vytvořen druhý záznam (žádanka) v deníku Ordinace - Konsilium na gastroenterologické ambulanci.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Podobně je vyplněna třetí žádanka</a:t>
            </a:r>
            <a:r>
              <a:rPr lang="cs-CZ" baseline="0" dirty="0" smtClean="0"/>
              <a:t> – hematologická žádanka na Laboratoř morfologie. U laboratorních žádanek je možné vyznačit, která vyšetření jsou požadována.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Vyznačením data a času ordinace – odeslání žádanky je záznam zkompletován a může být uzavřen.</a:t>
            </a:r>
            <a:r>
              <a:rPr lang="cs-CZ" baseline="0" dirty="0" smtClean="0"/>
              <a:t> V jednou uložených záznamech již nikdo nemůže nic měnit.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Poslední</a:t>
            </a:r>
            <a:r>
              <a:rPr lang="cs-CZ" baseline="0" dirty="0" smtClean="0"/>
              <a:t> činnost, kterou lékařka ještě musí provést, je zaúčtování jejího vlastního výkonu. To se též provede v deníku Ordinace.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 seznamu výkonů, které jsou na daném pracovišti povoleny</a:t>
            </a:r>
            <a:r>
              <a:rPr lang="cs-CZ" baseline="0" dirty="0" smtClean="0"/>
              <a:t> s přihlédnutím k její vlastní kvalifikaci a pracovnímu zařazení, vybere příslušný výkon.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Sestra</a:t>
            </a:r>
            <a:r>
              <a:rPr lang="cs-CZ" baseline="0" dirty="0" smtClean="0"/>
              <a:t> hledá pacienta Dan </a:t>
            </a:r>
            <a:r>
              <a:rPr lang="cs-CZ" baseline="0" dirty="0" err="1" smtClean="0"/>
              <a:t>Burton</a:t>
            </a:r>
            <a:r>
              <a:rPr lang="cs-CZ" baseline="0" dirty="0" smtClean="0"/>
              <a:t> v Přehledů pacientů.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Zaúčtování vybraného výkonu.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Zaúčtovaný výkon</a:t>
            </a:r>
            <a:r>
              <a:rPr lang="cs-CZ" baseline="0" dirty="0" smtClean="0"/>
              <a:t> je posledním záznamem v deníku Ordinace.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Uzavření okna</a:t>
            </a:r>
            <a:r>
              <a:rPr lang="cs-CZ" baseline="0" dirty="0" smtClean="0"/>
              <a:t> s deníkem Ordinace a uzavření oken s klinickými deníky.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Uzavření zakázky pacienta Dan </a:t>
            </a:r>
            <a:r>
              <a:rPr lang="cs-CZ" dirty="0" err="1" smtClean="0"/>
              <a:t>Burton</a:t>
            </a:r>
            <a:r>
              <a:rPr lang="cs-CZ" dirty="0" smtClean="0"/>
              <a:t>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Uzavření okna s kartou pacienta. Jen pro zajímavost, pro jednoho pacienta je možné mít současně otevřeno několik zakázek. Stejně tak je možné mít otevřeno několik pacientu najednou.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Lékařka</a:t>
            </a:r>
            <a:r>
              <a:rPr lang="cs-CZ" baseline="0" dirty="0" smtClean="0"/>
              <a:t> ukončila práci s pacientem Dan </a:t>
            </a:r>
            <a:r>
              <a:rPr lang="cs-CZ" baseline="0" dirty="0" err="1" smtClean="0"/>
              <a:t>Burton</a:t>
            </a:r>
            <a:r>
              <a:rPr lang="cs-CZ" baseline="0" dirty="0" smtClean="0"/>
              <a:t> a začne se věnovat dalšímu pacientovi.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Lékař Petr Janda je pracovníkem ne </a:t>
            </a:r>
            <a:r>
              <a:rPr lang="cs-CZ" dirty="0" err="1" smtClean="0"/>
              <a:t>Neurogické</a:t>
            </a:r>
            <a:r>
              <a:rPr lang="cs-CZ" dirty="0" smtClean="0"/>
              <a:t> ambulanci.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Neurolog</a:t>
            </a:r>
            <a:r>
              <a:rPr lang="cs-CZ" baseline="0" dirty="0" smtClean="0"/>
              <a:t> MUDr. Janda si otevřel přehled žádanek a vidí, že jedno Konsilium v neurologické ambulanci již dokončil (žádanka je již vyřízena a výsledky zaznamenány). Dále vidí, že ještě jedna žádanka je otevřena, a sice od MUDr. Hanákové.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Neurolog MUDr. Janda vyšetří</a:t>
            </a:r>
            <a:r>
              <a:rPr lang="cs-CZ" baseline="0" dirty="0" smtClean="0"/>
              <a:t> pacienta Dan </a:t>
            </a:r>
            <a:r>
              <a:rPr lang="cs-CZ" baseline="0" dirty="0" err="1" smtClean="0"/>
              <a:t>Burton</a:t>
            </a:r>
            <a:r>
              <a:rPr lang="cs-CZ" baseline="0" dirty="0" smtClean="0"/>
              <a:t> a zaznamená nález. V tomto případě je vidět, že formulář pro záznam nálezu není definován, což by tak nemělo být.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Neurolog MUDr. Janda otevře zakázku pacienta Dan </a:t>
            </a:r>
            <a:r>
              <a:rPr lang="cs-CZ" dirty="0" err="1" smtClean="0"/>
              <a:t>Burton</a:t>
            </a:r>
            <a:r>
              <a:rPr lang="cs-CZ" dirty="0" smtClean="0"/>
              <a:t>. V této zakázce je již MUDr. Hanákovou zaúčtován výkon z hematologické ambulance. Protože je na neurologické ambulanci, má k dispozici jiné deníky než MUDr. Hanáková na Hematologické ambulanci.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Pacient nebyl nalezen v Přehledu pacientů, proto je třeba vytvořit novou Kartu pacienta Dan </a:t>
            </a:r>
            <a:r>
              <a:rPr lang="cs-CZ" dirty="0" err="1" smtClean="0"/>
              <a:t>Burton</a:t>
            </a:r>
            <a:r>
              <a:rPr lang="cs-CZ" dirty="0" smtClean="0"/>
              <a:t>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Neurolog MUDr. Janda vybere ze svého seznamu výkon ten výkon, který prováděl, a zaúčtuje ho.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Obdobně bude probíhat konsiliární</a:t>
            </a:r>
            <a:r>
              <a:rPr lang="cs-CZ" baseline="0" dirty="0" smtClean="0"/>
              <a:t> vyšetření u MUDr. Richarda Bendy na gastroenterologické ambulanci.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MUDr. Benda má v</a:t>
            </a:r>
            <a:r>
              <a:rPr lang="cs-CZ" baseline="0" dirty="0" smtClean="0"/>
              <a:t> přehledu žádanek v gastroenterologické ambulanci pouze jednu žádanku, a to od MUDr. Hanákové z hematologické ambulance. MUDr. Benda jen objedná pacienta na specializované vyšetření, zapíše tuto informaci do deníku, ale žádný vlastní výkon zatím </a:t>
            </a:r>
            <a:r>
              <a:rPr lang="cs-CZ" baseline="0" dirty="0" err="1" smtClean="0"/>
              <a:t>neúčuje</a:t>
            </a:r>
            <a:r>
              <a:rPr lang="cs-CZ" baseline="0" dirty="0" smtClean="0"/>
              <a:t>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Eva Kárná,</a:t>
            </a:r>
            <a:r>
              <a:rPr lang="cs-CZ" baseline="0" dirty="0" smtClean="0"/>
              <a:t> laborantka v Laboratoři morfologie se přihlásí k systému.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Otevře</a:t>
            </a:r>
            <a:r>
              <a:rPr lang="cs-CZ" baseline="0" dirty="0" smtClean="0"/>
              <a:t> si přehled žádanek, provede kontrolu výsledků podle žádanky MUDr. Hanákové a po odsouhlasení nechá systém zaúčtovat provedené laboratorní vyšetření do zakázky pacienta Dana </a:t>
            </a:r>
            <a:r>
              <a:rPr lang="cs-CZ" baseline="0" dirty="0" err="1" smtClean="0"/>
              <a:t>Burtona</a:t>
            </a:r>
            <a:r>
              <a:rPr lang="cs-CZ" baseline="0" dirty="0" smtClean="0"/>
              <a:t>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smtClean="0"/>
              <a:t>Pacient</a:t>
            </a:r>
            <a:r>
              <a:rPr lang="cs-CZ" baseline="0" dirty="0" smtClean="0"/>
              <a:t> se vrátí zpět do </a:t>
            </a:r>
            <a:r>
              <a:rPr lang="cs-CZ" baseline="0" dirty="0" err="1" smtClean="0"/>
              <a:t>Hematolgické</a:t>
            </a:r>
            <a:r>
              <a:rPr lang="cs-CZ" baseline="0" dirty="0" smtClean="0"/>
              <a:t> ambulance k MUDr. Hanákové.</a:t>
            </a:r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MUDr.</a:t>
            </a:r>
            <a:r>
              <a:rPr lang="cs-CZ" baseline="0" dirty="0" smtClean="0"/>
              <a:t> Hanáková si vyhledá pacienta v přehledu pacientů, otevře si kartu pacienta a otevře si zakázku. V okně společných deníků vidí, že deníky Hematologické vyšetření a Konsiliární vyšetření jsou naplněny daty, které ještě neviděla. Tlačítko </a:t>
            </a:r>
            <a:r>
              <a:rPr lang="cs-CZ" baseline="0" dirty="0" err="1" smtClean="0"/>
              <a:t>Dekurz</a:t>
            </a:r>
            <a:r>
              <a:rPr lang="cs-CZ" baseline="0" dirty="0" smtClean="0"/>
              <a:t> nemusí v ambulanci používat, je určeno pro záznamy v rámci hospitalizace.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MUDr. Hanáková otevře deník a ambulantními záznamy.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MUDr. Hanáková si otevře deník</a:t>
            </a:r>
            <a:r>
              <a:rPr lang="cs-CZ" baseline="0" dirty="0" smtClean="0"/>
              <a:t> s výsledky z Laboratoře morfologie a výsledky si prohlédne.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Dále si otevře deník s konsiliárními</a:t>
            </a:r>
            <a:r>
              <a:rPr lang="cs-CZ" baseline="0" dirty="0" smtClean="0"/>
              <a:t> vyšetřeními a vybere záznam z gastroenterologické ambulance.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První záložka na Kartě pacienta je vyplněna.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Prohlédne si také záznam z neurologického konsilia.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Po vyhodnocení výsledků udělá MUDr. Hanáková další záznam do deníku</a:t>
            </a:r>
            <a:r>
              <a:rPr lang="cs-CZ" baseline="0" dirty="0" smtClean="0"/>
              <a:t> Ambulance.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Kromě toho provede také v</a:t>
            </a:r>
            <a:r>
              <a:rPr lang="cs-CZ" baseline="0" dirty="0" smtClean="0"/>
              <a:t> deníku Ordinace vitaminu B12 a aplikací ihned na místě. Kdyby bylo třeba, např. u hospitalizovaných pacientů, pohodlně plánovat výkony či medikace k provedení několikrát denně nebo vždy jednou za několik dní, je možné k tomuto účelu využít tlačítka a </a:t>
            </a:r>
            <a:r>
              <a:rPr lang="cs-CZ" baseline="0" dirty="0" err="1" smtClean="0"/>
              <a:t>posuvníky</a:t>
            </a:r>
            <a:r>
              <a:rPr lang="cs-CZ" baseline="0" dirty="0" smtClean="0"/>
              <a:t> v deníku Ordinace.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MUDr. Hanáková</a:t>
            </a:r>
            <a:r>
              <a:rPr lang="cs-CZ" baseline="0" dirty="0" smtClean="0"/>
              <a:t> uzavřela deníky v zakázce pacienta Dan </a:t>
            </a:r>
            <a:r>
              <a:rPr lang="cs-CZ" baseline="0" dirty="0" err="1" smtClean="0"/>
              <a:t>Burton</a:t>
            </a:r>
            <a:r>
              <a:rPr lang="cs-CZ" baseline="0" dirty="0" smtClean="0"/>
              <a:t>. Může si také znovu prohlédnou, co bylo zatím na tohoto pacienta zaúčtováno. Je to Komplexní vyšetření klinickým hematologem, Komplexní vyšetření neurologem (2x), Krevní obraz a spotřeba vitamínu B12 ze skladové lokace Hematologické ambulance. Přitom vidí, že neurolog MUDR. Janda udělal chybu, neboť jeho výkon je zaúčtován dvakrát místo jedenkrát. Bude třeba s ním jednat, aby provedl opravu – odúčtování jednoho výkonu. Pokud by se </a:t>
            </a:r>
            <a:r>
              <a:rPr lang="cs-CZ" baseline="0" dirty="0" err="1" smtClean="0"/>
              <a:t>MUDr.Hanáková</a:t>
            </a:r>
            <a:r>
              <a:rPr lang="cs-CZ" baseline="0" dirty="0" smtClean="0"/>
              <a:t> rozhodla vystavit pacientu Danu </a:t>
            </a:r>
            <a:r>
              <a:rPr lang="cs-CZ" baseline="0" dirty="0" err="1" smtClean="0"/>
              <a:t>Burtonovi</a:t>
            </a:r>
            <a:r>
              <a:rPr lang="cs-CZ" baseline="0" dirty="0" smtClean="0"/>
              <a:t> fakturu jako samoplátci, stiskla by tlačítko Účtování a následně Tisk.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MUDr. Hanáková uzavřela zakázku pacienta Dan </a:t>
            </a:r>
            <a:r>
              <a:rPr lang="cs-CZ" dirty="0" err="1" smtClean="0"/>
              <a:t>Burton</a:t>
            </a:r>
            <a:r>
              <a:rPr lang="cs-CZ" dirty="0" smtClean="0"/>
              <a:t>, </a:t>
            </a:r>
            <a:r>
              <a:rPr lang="cs-CZ" dirty="0" smtClean="0"/>
              <a:t>vrátila se k přehledu k </a:t>
            </a:r>
            <a:r>
              <a:rPr lang="cs-CZ" dirty="0" smtClean="0"/>
              <a:t>pacientů a může vzít</a:t>
            </a:r>
            <a:r>
              <a:rPr lang="cs-CZ" baseline="0" dirty="0" smtClean="0"/>
              <a:t> do ambulance dalšího pacienta</a:t>
            </a:r>
            <a:r>
              <a:rPr lang="cs-CZ" dirty="0" smtClean="0"/>
              <a:t>. Na doplnění, uživatel může mít současně otevřeno více</a:t>
            </a:r>
            <a:r>
              <a:rPr lang="cs-CZ" baseline="0" dirty="0" smtClean="0"/>
              <a:t> pacientů i více zakázek, což je třeba např. v případě, kdy má lékař rozpracovaného nějakého pacienta a současně mu z jiného pracoviště zatelefonuje kolega se žádostí o nějakou informaci. </a:t>
            </a:r>
            <a:r>
              <a:rPr lang="cs-CZ" dirty="0" smtClean="0"/>
              <a:t>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smtClean="0"/>
              <a:t>Nyní ještě zbývá, aby Anna Petrů , která je přihlášena jako pracovnice na Hematologické ambulanci,</a:t>
            </a:r>
            <a:r>
              <a:rPr lang="cs-CZ" baseline="0" dirty="0" smtClean="0"/>
              <a:t> provedla výkon, který naordinovala MUDr. Hanáková.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Sestra si vybere </a:t>
            </a:r>
            <a:r>
              <a:rPr lang="cs-CZ" baseline="0" dirty="0" smtClean="0"/>
              <a:t>pac</a:t>
            </a:r>
            <a:r>
              <a:rPr lang="cs-CZ" dirty="0" smtClean="0"/>
              <a:t>ienta </a:t>
            </a:r>
            <a:r>
              <a:rPr lang="cs-CZ" dirty="0" smtClean="0"/>
              <a:t>Dan </a:t>
            </a:r>
            <a:r>
              <a:rPr lang="cs-CZ" dirty="0" err="1" smtClean="0"/>
              <a:t>Burton</a:t>
            </a:r>
            <a:r>
              <a:rPr lang="cs-CZ" baseline="0" dirty="0" smtClean="0"/>
              <a:t> z Přehledu pacientů. </a:t>
            </a:r>
            <a:r>
              <a:rPr lang="cs-CZ" dirty="0" smtClean="0"/>
              <a:t>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Sestra</a:t>
            </a:r>
            <a:r>
              <a:rPr lang="cs-CZ" baseline="0" dirty="0" smtClean="0"/>
              <a:t> si otevře zakázku pacienta Dan </a:t>
            </a:r>
            <a:r>
              <a:rPr lang="cs-CZ" baseline="0" dirty="0" err="1" smtClean="0"/>
              <a:t>Burton</a:t>
            </a:r>
            <a:r>
              <a:rPr lang="cs-CZ" baseline="0" dirty="0" smtClean="0"/>
              <a:t> a když </a:t>
            </a:r>
            <a:r>
              <a:rPr lang="cs-CZ" dirty="0" smtClean="0"/>
              <a:t>se podívá </a:t>
            </a:r>
            <a:r>
              <a:rPr lang="cs-CZ" dirty="0" smtClean="0"/>
              <a:t>v deníku Ordinace na záložku Aplikace, je vidět,</a:t>
            </a:r>
            <a:r>
              <a:rPr lang="cs-CZ" baseline="0" dirty="0" smtClean="0"/>
              <a:t> na které datum a který čas je předepsána aplikace vitamínu B12.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Sestra Anna</a:t>
            </a:r>
            <a:r>
              <a:rPr lang="cs-CZ" baseline="0" dirty="0" smtClean="0"/>
              <a:t> Petrů </a:t>
            </a:r>
            <a:r>
              <a:rPr lang="cs-CZ" baseline="0" dirty="0" smtClean="0"/>
              <a:t>provede </a:t>
            </a:r>
            <a:r>
              <a:rPr lang="cs-CZ" baseline="0" dirty="0" smtClean="0"/>
              <a:t>aplikaci vitamínu B12 u pacienta Dan </a:t>
            </a:r>
            <a:r>
              <a:rPr lang="cs-CZ" baseline="0" dirty="0" err="1" smtClean="0"/>
              <a:t>Burton</a:t>
            </a:r>
            <a:r>
              <a:rPr lang="cs-CZ" baseline="0" dirty="0" smtClean="0"/>
              <a:t> a vyznačí, </a:t>
            </a:r>
            <a:r>
              <a:rPr lang="cs-CZ" baseline="0" dirty="0" smtClean="0"/>
              <a:t>že medikace byla provedena.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Vyznačení bylo provedeno.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Vyplnění další záložky.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 záznamu je vidět,že aplikace byla provedena.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Sestra se vrátí do</a:t>
            </a:r>
            <a:r>
              <a:rPr lang="cs-CZ" baseline="0" dirty="0" smtClean="0"/>
              <a:t> Přehledu pacientů. </a:t>
            </a:r>
            <a:r>
              <a:rPr lang="cs-CZ" dirty="0" smtClean="0"/>
              <a:t>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Další záložka, z data narození se automaticky dopočítal věk</a:t>
            </a:r>
            <a:r>
              <a:rPr lang="cs-CZ" baseline="0" dirty="0" smtClean="0"/>
              <a:t> pacienta</a:t>
            </a:r>
            <a:r>
              <a:rPr lang="cs-CZ" dirty="0" smtClean="0"/>
              <a:t>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Na Kartě pacienta jsou uloženy ty informace, které se s diagnózou nemění.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16763-6143-3B48-A4BF-5FB9D401072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0000" y="1600202"/>
            <a:ext cx="8730000" cy="4525963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410-A9DE-4FA4-AB9B-CAE1942F74FE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E26D5-4FB2-D744-B1D3-63C50801F1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13600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29600" y="838202"/>
            <a:ext cx="672000" cy="5287963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0000" y="838202"/>
            <a:ext cx="8049600" cy="5287963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970C-4D37-4F23-A935-DA6C1D8E3525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E26D5-4FB2-D744-B1D3-63C50801F1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13600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67A56C8-F7E3-4E59-B612-9C982D2EAB24}" type="datetime1">
              <a:rPr lang="cs-CZ"/>
              <a:pPr/>
              <a:t>20.2.2012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838200"/>
            <a:ext cx="8499404" cy="579438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695C4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buFontTx/>
              <a:buBlip>
                <a:blip r:embed="rId2"/>
              </a:buBlip>
              <a:defRPr/>
            </a:lvl1pPr>
            <a:lvl2pPr>
              <a:buSzPct val="90000"/>
              <a:buFontTx/>
              <a:buBlip>
                <a:blip r:embed="rId2"/>
              </a:buBlip>
              <a:defRPr/>
            </a:lvl2pPr>
            <a:lvl3pPr>
              <a:buSzPct val="8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6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9BC0-FA33-8241-B3DF-1E8CDBA4728A}" type="datetimeFigureOut">
              <a:rPr lang="en-US" smtClean="0"/>
              <a:pPr/>
              <a:t>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E26D5-4FB2-D744-B1D3-63C50801F1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412056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838200"/>
            <a:ext cx="8499404" cy="579438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695C4F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442E-CA44-4225-AE43-48E0E809FF17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3B0BBEA9-92D2-4262-B587-B606C37867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404118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28596" y="1600202"/>
            <a:ext cx="8481404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/>
            </a:lvl1pPr>
            <a:lvl2pPr>
              <a:buSzPct val="90000"/>
              <a:buFontTx/>
              <a:buBlip>
                <a:blip r:embed="rId2"/>
              </a:buBlip>
              <a:defRPr/>
            </a:lvl2pPr>
            <a:lvl3pPr>
              <a:buSzPct val="8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6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81400"/>
            <a:ext cx="7772400" cy="533400"/>
          </a:xfrm>
        </p:spPr>
        <p:txBody>
          <a:bodyPr anchor="t">
            <a:normAutofit/>
          </a:bodyPr>
          <a:lstStyle>
            <a:lvl1pPr algn="ctr"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114800"/>
            <a:ext cx="7772400" cy="36830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rgbClr val="695C4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FB5D-5D46-4053-B07E-64473ED2DC4C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553200" y="0"/>
            <a:ext cx="2590800" cy="533400"/>
          </a:xfrm>
          <a:prstGeom prst="rect">
            <a:avLst/>
          </a:prstGeom>
          <a:gradFill flip="none" rotWithShape="1">
            <a:gsLst>
              <a:gs pos="0">
                <a:srgbClr val="F6F4F4"/>
              </a:gs>
              <a:gs pos="100000">
                <a:srgbClr val="EFECEB"/>
              </a:gs>
            </a:gsLst>
            <a:lin ang="3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avertica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17887" y="2514602"/>
            <a:ext cx="908229" cy="889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0" y="1600202"/>
            <a:ext cx="4297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279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18C-7328-4C3A-A613-82F18592A092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1BCE26D5-4FB2-D744-B1D3-63C50801F1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13600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0" y="1535113"/>
            <a:ext cx="4299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000" y="2174875"/>
            <a:ext cx="4299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282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282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9A48-9FCC-4056-AD6F-D54AAAD5A272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1BCE26D5-4FB2-D744-B1D3-63C50801F1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13600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6BF1-1BC7-4589-AA62-940FC5FEB3C8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1BCE26D5-4FB2-D744-B1D3-63C50801F1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404118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E8B4-BACF-401D-8790-BA0ECCC82C70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E26D5-4FB2-D744-B1D3-63C50801F1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404118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914400"/>
            <a:ext cx="3285513" cy="520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914402"/>
            <a:ext cx="5326550" cy="5211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00" y="1435102"/>
            <a:ext cx="32855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F753-8E1D-4893-BE4A-D777FAB7C3E6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E26D5-4FB2-D744-B1D3-63C50801F1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13600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728662"/>
            <a:ext cx="3096600" cy="1100138"/>
          </a:xfrm>
        </p:spPr>
        <p:txBody>
          <a:bodyPr anchor="b">
            <a:normAutofit/>
          </a:bodyPr>
          <a:lstStyle>
            <a:lvl1pPr algn="l">
              <a:defRPr sz="1800" b="1" i="1"/>
            </a:lvl1pPr>
          </a:lstStyle>
          <a:p>
            <a:r>
              <a:rPr lang="cs-CZ" smtClean="0"/>
              <a:t>Klepnutím lze upravit styl předlohy nadpisů.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15200" y="728662"/>
            <a:ext cx="5486400" cy="54435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Klepnutím na ikonu přidáte obrázek.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00" y="1828801"/>
            <a:ext cx="3096600" cy="4343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1B676-837D-4241-BF74-BD4B08F4D580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E26D5-4FB2-D744-B1D3-63C50801F1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13600" y="304800"/>
            <a:ext cx="6597038" cy="22860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000" u="none" cap="none" spc="0" normalizeH="0" baseline="0">
                <a:solidFill>
                  <a:srgbClr val="695C4F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596" y="838200"/>
            <a:ext cx="8473004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 smtClean="0"/>
              <a:t>Klepnutím lze upravit styl předlohy nadpisů.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596" y="1600202"/>
            <a:ext cx="848140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00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95C4F"/>
                </a:solidFill>
                <a:latin typeface="+mj-lt"/>
              </a:defRPr>
            </a:lvl1pPr>
          </a:lstStyle>
          <a:p>
            <a:fld id="{0D12F870-4659-436E-81E8-EA5D9C5F8BB6}" type="datetime1">
              <a:rPr lang="cs-CZ" smtClean="0"/>
              <a:pPr/>
              <a:t>20.2.2012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492877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95C4F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680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8EED8E5-BCCF-47C0-B198-4A23D7C1DA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i="0" kern="1200" cap="none">
          <a:solidFill>
            <a:srgbClr val="695C4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Tx/>
        <a:buBlip>
          <a:blip r:embed="rId16"/>
        </a:buBlip>
        <a:defRPr sz="26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ppt-std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57" y="2895601"/>
            <a:ext cx="5737143" cy="9428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7544" y="1643050"/>
            <a:ext cx="8219256" cy="64295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200" b="0">
                <a:solidFill>
                  <a:schemeClr val="tx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600" dirty="0" err="1" smtClean="0">
                <a:latin typeface="+mj-lt"/>
                <a:ea typeface="+mj-ea"/>
                <a:cs typeface="+mj-cs"/>
              </a:rPr>
              <a:t>Navertica</a:t>
            </a:r>
            <a:r>
              <a:rPr lang="cs-CZ" sz="3600" dirty="0" smtClean="0">
                <a:latin typeface="+mj-lt"/>
                <a:ea typeface="+mj-ea"/>
                <a:cs typeface="+mj-cs"/>
              </a:rPr>
              <a:t> medicínské záznamy -</a:t>
            </a:r>
            <a:r>
              <a:rPr lang="en-US" sz="3600" dirty="0" smtClean="0">
                <a:latin typeface="+mj-lt"/>
                <a:ea typeface="+mj-ea"/>
                <a:cs typeface="+mj-cs"/>
              </a:rPr>
              <a:t> Slide Show</a:t>
            </a:r>
            <a:endParaRPr kumimoji="0" lang="en-US" sz="3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286000" y="2209800"/>
            <a:ext cx="64008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rgbClr val="695C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95C4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286000" y="42672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cs-CZ" sz="2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RNDr.Ing</a:t>
            </a:r>
            <a:r>
              <a:rPr kumimoji="0" lang="cs-CZ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Stanislav </a:t>
            </a:r>
            <a:r>
              <a:rPr kumimoji="0" lang="cs-CZ" sz="2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Matýšek</a:t>
            </a:r>
            <a:r>
              <a:rPr kumimoji="0" lang="cs-CZ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</a:t>
            </a:r>
            <a:r>
              <a:rPr kumimoji="0" lang="cs-CZ" sz="2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CSc</a:t>
            </a:r>
            <a:endParaRPr kumimoji="0" lang="cs-CZ" sz="2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cs-CZ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cs-CZ" sz="1900" dirty="0" err="1" smtClean="0">
                <a:solidFill>
                  <a:schemeClr val="bg1"/>
                </a:solidFill>
                <a:latin typeface="+mj-lt"/>
              </a:rPr>
              <a:t>Managing</a:t>
            </a:r>
            <a:r>
              <a:rPr lang="cs-CZ" sz="1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cs-CZ" sz="1900" dirty="0" err="1" smtClean="0">
                <a:solidFill>
                  <a:schemeClr val="bg1"/>
                </a:solidFill>
                <a:latin typeface="+mj-lt"/>
              </a:rPr>
              <a:t>Director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286000" y="5257800"/>
            <a:ext cx="6400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cs-CZ" noProof="0" dirty="0" smtClean="0">
                <a:solidFill>
                  <a:srgbClr val="695C4F"/>
                </a:solidFill>
                <a:latin typeface="+mj-lt"/>
              </a:rPr>
              <a:t>Praha</a:t>
            </a:r>
            <a:r>
              <a:rPr kumimoji="0" lang="cs-CZ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695C4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16.02.2012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695C4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89090" name="Picture 2" descr="C:\Documents and Settings\lkyncl\Plocha\mat\navertica\PPT\logo-prusvitne10%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33699" y="2876433"/>
            <a:ext cx="5753101" cy="962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194" name="Picture 2" descr="E:\prace\mat\dokumenty\obr\prezentace\hospital slideshow\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539552" y="980728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aoblený obdélník 5"/>
          <p:cNvSpPr/>
          <p:nvPr/>
        </p:nvSpPr>
        <p:spPr>
          <a:xfrm>
            <a:off x="6479968" y="1133128"/>
            <a:ext cx="28803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24794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218" name="Picture 2" descr="E:\prace\mat\dokumenty\obr\prezentace\hospital slideshow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aoblený obdélník 5"/>
          <p:cNvSpPr/>
          <p:nvPr/>
        </p:nvSpPr>
        <p:spPr>
          <a:xfrm>
            <a:off x="6479968" y="1133128"/>
            <a:ext cx="28803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85346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42" name="Picture 2" descr="E:\prace\mat\dokumenty\obr\prezentace\hospital slideshow\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912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000" y="633600"/>
            <a:ext cx="8441092" cy="6120000"/>
          </a:xfrm>
          <a:prstGeom prst="rect">
            <a:avLst/>
          </a:prstGeom>
        </p:spPr>
      </p:pic>
      <p:sp>
        <p:nvSpPr>
          <p:cNvPr id="3" name="Zaoblený obdélník 2"/>
          <p:cNvSpPr/>
          <p:nvPr/>
        </p:nvSpPr>
        <p:spPr>
          <a:xfrm>
            <a:off x="1475656" y="1700808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Zaoblený obdélník 3"/>
          <p:cNvSpPr/>
          <p:nvPr/>
        </p:nvSpPr>
        <p:spPr>
          <a:xfrm>
            <a:off x="1475656" y="3383236"/>
            <a:ext cx="92846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4645" y="836712"/>
            <a:ext cx="1846709" cy="26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2290" name="Picture 2" descr="E:\prace\mat\dokumenty\obr\prezentace\hospital slideshow\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539552" y="2348880"/>
            <a:ext cx="518457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314" name="Picture 2" descr="E:\prace\mat\dokumenty\obr\prezentace\hospital slideshow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4338" name="Picture 2" descr="E:\prace\mat\dokumenty\obr\prezentace\hospital slideshow\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4572000" y="2420888"/>
            <a:ext cx="576064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4338" name="Picture 2" descr="E:\prace\mat\dokumenty\obr\prezentace\hospital slideshow\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7728" y="640144"/>
            <a:ext cx="7160493" cy="58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aoblený obdélník 5"/>
          <p:cNvSpPr/>
          <p:nvPr/>
        </p:nvSpPr>
        <p:spPr>
          <a:xfrm>
            <a:off x="6479968" y="1124744"/>
            <a:ext cx="28803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53717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6386" name="Picture 2" descr="E:\prace\mat\dokumenty\obr\prezentace\hospital slideshow\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7410" name="Picture 2" descr="E:\prace\mat\dokumenty\obr\prezentace\hospital slideshow\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479968" y="908720"/>
            <a:ext cx="2124480" cy="17281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aoblený obdélník 5"/>
          <p:cNvSpPr/>
          <p:nvPr/>
        </p:nvSpPr>
        <p:spPr>
          <a:xfrm>
            <a:off x="6479968" y="2924944"/>
            <a:ext cx="2124480" cy="16561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380" y="633426"/>
            <a:ext cx="8441092" cy="61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9458" name="Picture 2" descr="E:\prace\mat\dokumenty\obr\prezentace\hospital slideshow\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7164288" y="1268760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482" name="Picture 2" descr="E:\prace\mat\dokumenty\obr\prezentace\hospital slideshow\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aoblený obdélník 5"/>
          <p:cNvSpPr/>
          <p:nvPr/>
        </p:nvSpPr>
        <p:spPr>
          <a:xfrm>
            <a:off x="755576" y="3645024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1506" name="Picture 2" descr="E:\prace\mat\dokumenty\obr\prezentace\hospital slideshow\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1259632" y="3645024"/>
            <a:ext cx="86409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2530" name="Picture 2" descr="E:\prace\mat\dokumenty\obr\prezentace\hospital slideshow\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11560" y="2276872"/>
            <a:ext cx="532859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3554" name="Picture 2" descr="E:\prace\mat\dokumenty\obr\prezentace\hospital slideshow\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948264" y="1340768"/>
            <a:ext cx="864096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4578" name="Picture 2" descr="E:\prace\mat\dokumenty\obr\prezentace\hospital slideshow\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1763688" y="3501008"/>
            <a:ext cx="43204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5602" name="Picture 2" descr="E:\prace\mat\dokumenty\obr\prezentace\hospital slideshow\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1979712" y="3501008"/>
            <a:ext cx="43204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6626" name="Picture 2" descr="E:\prace\mat\dokumenty\obr\prezentace\hospital slideshow\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2404118" y="3501008"/>
            <a:ext cx="43204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7650" name="Picture 2" descr="E:\prace\mat\dokumenty\obr\prezentace\hospital slideshow\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8674" name="Picture 2" descr="E:\prace\mat\dokumenty\obr\prezentace\hospital slideshow\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768000" y="1124744"/>
            <a:ext cx="432048" cy="9361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000" y="633600"/>
            <a:ext cx="8441092" cy="6120000"/>
          </a:xfrm>
          <a:prstGeom prst="rect">
            <a:avLst/>
          </a:prstGeom>
        </p:spPr>
      </p:pic>
      <p:sp>
        <p:nvSpPr>
          <p:cNvPr id="3" name="Zaoblený obdélník 2"/>
          <p:cNvSpPr/>
          <p:nvPr/>
        </p:nvSpPr>
        <p:spPr>
          <a:xfrm>
            <a:off x="1403648" y="1700808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2474" y="1268760"/>
            <a:ext cx="1911051" cy="198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9698" name="Picture 2" descr="E:\prace\mat\dokumenty\obr\prezentace\hospital slideshow\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0722" name="Picture 2" descr="E:\prace\mat\dokumenty\obr\prezentace\hospital slideshow\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1746" name="Picture 2" descr="E:\prace\mat\dokumenty\obr\prezentace\hospital slideshow\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7164288" y="2708920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80888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3794" name="Picture 2" descr="E:\prace\mat\dokumenty\obr\prezentace\hospital slideshow\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2699792" y="3212976"/>
            <a:ext cx="72008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aoblený obdélník 5"/>
          <p:cNvSpPr/>
          <p:nvPr/>
        </p:nvSpPr>
        <p:spPr>
          <a:xfrm>
            <a:off x="5436096" y="3509392"/>
            <a:ext cx="576064" cy="495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92035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4818" name="Picture 2" descr="E:\prace\mat\dokumenty\obr\prezentace\hospital slideshow\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5796136" y="4293096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93276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5842" name="Picture 2" descr="E:\prace\mat\dokumenty\obr\prezentace\hospital slideshow\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1835696" y="1916832"/>
            <a:ext cx="583264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6866" name="Picture 2" descr="E:\prace\mat\dokumenty\obr\prezentace\hospital slideshow\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1835696" y="1916832"/>
            <a:ext cx="5832648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aoblený obdélník 5"/>
          <p:cNvSpPr/>
          <p:nvPr/>
        </p:nvSpPr>
        <p:spPr>
          <a:xfrm>
            <a:off x="3923928" y="3356992"/>
            <a:ext cx="360040" cy="1800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7890" name="Picture 2" descr="E:\prace\mat\dokumenty\obr\prezentace\hospital slideshow\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156176" y="4293096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8914" name="Picture 2" descr="E:\prace\mat\dokumenty\obr\prezentace\hospital slideshow\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9938" name="Picture 2" descr="E:\prace\mat\dokumenty\obr\prezentace\hospital slideshow\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 descr="E:\prace\mat\dokumenty\obr\prezentace\hospital slideshow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691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1986" name="Picture 2" descr="E:\prace\mat\dokumenty\obr\prezentace\hospital slideshow\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3010" name="Picture 2" descr="E:\prace\mat\dokumenty\obr\prezentace\hospital slideshow\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1835696" y="1844824"/>
            <a:ext cx="5832648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4034" name="Picture 2" descr="E:\prace\mat\dokumenty\obr\prezentace\hospital slideshow\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5058" name="Picture 2" descr="E:\prace\mat\dokumenty\obr\prezentace\hospital slideshow\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6082" name="Picture 2" descr="E:\prace\mat\dokumenty\obr\prezentace\hospital slideshow\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7106" name="Picture 2" descr="E:\prace\mat\dokumenty\obr\prezentace\hospital slideshow\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8130" name="Picture 2" descr="E:\prace\mat\dokumenty\obr\prezentace\hospital slideshow\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4128" y="908721"/>
            <a:ext cx="1872208" cy="2516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aoblený obdélník 5"/>
          <p:cNvSpPr/>
          <p:nvPr/>
        </p:nvSpPr>
        <p:spPr>
          <a:xfrm>
            <a:off x="1475656" y="1700808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9154" name="Picture 2" descr="E:\prace\mat\dokumenty\obr\prezentace\hospital slideshow\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3635896" y="1916832"/>
            <a:ext cx="496855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0178" name="Picture 2" descr="E:\prace\mat\dokumenty\obr\prezentace\hospital slideshow\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3635896" y="3284984"/>
            <a:ext cx="518319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3250" name="Picture 2" descr="E:\prace\mat\dokumenty\obr\prezentace\hospital slideshow\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587980" y="1052736"/>
            <a:ext cx="1944460" cy="35283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aoblený obdélník 5"/>
          <p:cNvSpPr/>
          <p:nvPr/>
        </p:nvSpPr>
        <p:spPr>
          <a:xfrm>
            <a:off x="683568" y="2780928"/>
            <a:ext cx="446449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074" name="Picture 2" descr="E:\prace\mat\dokumenty\obr\prezentace\hospital slideshow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88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4274" name="Picture 2" descr="E:\prace\mat\dokumenty\obr\prezentace\hospital slideshow\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2224098" y="3068960"/>
            <a:ext cx="515621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8370" name="Picture 2" descr="E:\prace\mat\dokumenty\obr\prezentace\hospital slideshow\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6136" y="1355601"/>
            <a:ext cx="2287023" cy="1670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aoblený obdélník 5"/>
          <p:cNvSpPr/>
          <p:nvPr/>
        </p:nvSpPr>
        <p:spPr>
          <a:xfrm>
            <a:off x="1475656" y="1700808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9394" name="Picture 2" descr="E:\prace\mat\dokumenty\obr\prezentace\hospital slideshow\5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3563887" y="1844824"/>
            <a:ext cx="5255203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0418" name="Picture 2" descr="E:\prace\mat\dokumenty\obr\prezentace\hospital slideshow\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4128" y="1124744"/>
            <a:ext cx="258929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aoblený obdélník 5"/>
          <p:cNvSpPr/>
          <p:nvPr/>
        </p:nvSpPr>
        <p:spPr>
          <a:xfrm>
            <a:off x="1475656" y="1700808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1442" name="Picture 2" descr="E:\prace\mat\dokumenty\obr\prezentace\hospital slideshow\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000" y="633600"/>
            <a:ext cx="8441092" cy="6120000"/>
          </a:xfrm>
          <a:prstGeom prst="rect">
            <a:avLst/>
          </a:prstGeom>
        </p:spPr>
      </p:pic>
      <p:sp>
        <p:nvSpPr>
          <p:cNvPr id="3" name="Zaoblený obdélník 2"/>
          <p:cNvSpPr/>
          <p:nvPr/>
        </p:nvSpPr>
        <p:spPr>
          <a:xfrm>
            <a:off x="1475656" y="1700808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4645" y="836712"/>
            <a:ext cx="1846709" cy="26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4514" name="Picture 2" descr="E:\prace\mat\dokumenty\obr\prezentace\hospital slideshow\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768000" y="3501008"/>
            <a:ext cx="82833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aoblený obdélník 5"/>
          <p:cNvSpPr/>
          <p:nvPr/>
        </p:nvSpPr>
        <p:spPr>
          <a:xfrm>
            <a:off x="5724128" y="4365104"/>
            <a:ext cx="76372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5538" name="Picture 2" descr="E:\prace\mat\dokumenty\obr\prezentace\hospital slideshow\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6562" name="Picture 2" descr="E:\prace\mat\dokumenty\obr\prezentace\hospital slideshow\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587980" y="3645024"/>
            <a:ext cx="100835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7586" name="Picture 2" descr="E:\prace\mat\dokumenty\obr\prezentace\hospital slideshow\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098" name="Picture 2" descr="E:\prace\mat\dokumenty\obr\prezentace\hospital slideshow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aoblený obdélník 5"/>
          <p:cNvSpPr/>
          <p:nvPr/>
        </p:nvSpPr>
        <p:spPr>
          <a:xfrm>
            <a:off x="539552" y="980728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91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8610" name="Picture 2" descr="E:\prace\mat\dokumenty\obr\prezentace\hospital slideshow\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768000" y="3897052"/>
            <a:ext cx="828336" cy="3240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9634" name="Picture 2" descr="E:\prace\mat\dokumenty\obr\prezentace\hospital slideshow\6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2706" name="Picture 2" descr="E:\prace\mat\dokumenty\obr\prezentace\hospital slideshow\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3730" name="Picture 2" descr="E:\prace\mat\dokumenty\obr\prezentace\hospital slideshow\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1936066" y="3861048"/>
            <a:ext cx="227589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aoblený obdélník 5"/>
          <p:cNvSpPr/>
          <p:nvPr/>
        </p:nvSpPr>
        <p:spPr>
          <a:xfrm>
            <a:off x="6084168" y="4301480"/>
            <a:ext cx="40368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Zaoblený obdélník 6"/>
          <p:cNvSpPr/>
          <p:nvPr/>
        </p:nvSpPr>
        <p:spPr>
          <a:xfrm>
            <a:off x="1936066" y="5877272"/>
            <a:ext cx="335601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8850" name="Picture 2" descr="E:\prace\mat\dokumenty\obr\prezentace\hospital slideshow\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611560" y="2708920"/>
            <a:ext cx="4536504" cy="8640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aoblený obdélník 5"/>
          <p:cNvSpPr/>
          <p:nvPr/>
        </p:nvSpPr>
        <p:spPr>
          <a:xfrm>
            <a:off x="2872170" y="4437112"/>
            <a:ext cx="162782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9874" name="Picture 2" descr="E:\prace\mat\dokumenty\obr\prezentace\hospital slideshow\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000" y="633600"/>
            <a:ext cx="8441092" cy="6120000"/>
          </a:xfrm>
          <a:prstGeom prst="rect">
            <a:avLst/>
          </a:prstGeom>
        </p:spPr>
      </p:pic>
      <p:sp>
        <p:nvSpPr>
          <p:cNvPr id="3" name="Zaoblený obdélník 2"/>
          <p:cNvSpPr/>
          <p:nvPr/>
        </p:nvSpPr>
        <p:spPr>
          <a:xfrm>
            <a:off x="1403648" y="1700808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2474" y="1268760"/>
            <a:ext cx="1911051" cy="198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9874" name="Picture 2" descr="E:\prace\mat\dokumenty\obr\prezentace\hospital slideshow\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4754" name="Picture 2" descr="E:\prace\mat\dokumenty\obr\prezentace\hospital slideshow\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5292080" y="3140968"/>
            <a:ext cx="25967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aoblený obdélník 5"/>
          <p:cNvSpPr/>
          <p:nvPr/>
        </p:nvSpPr>
        <p:spPr>
          <a:xfrm>
            <a:off x="3419872" y="2708920"/>
            <a:ext cx="79208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5778" name="Picture 2" descr="E:\prace\mat\dokumenty\obr\prezentace\hospital slideshow\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5868144" y="3645024"/>
            <a:ext cx="899856" cy="9361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122" name="Picture 2" descr="E:\prace\mat\dokumenty\obr\prezentace\hospital slideshow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827584" y="980728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361753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6802" name="Picture 2" descr="E:\prace\mat\dokumenty\obr\prezentace\hospital slideshow\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5868144" y="3717032"/>
            <a:ext cx="899856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7826" name="Picture 2" descr="E:\prace\mat\dokumenty\obr\prezentace\hospital slideshow\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5220072" y="3068960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9874" name="Picture 2" descr="E:\prace\mat\dokumenty\obr\prezentace\hospital slideshow\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54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Děkuji za pozornost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smtClean="0"/>
              <a:t>Standard </a:t>
            </a:r>
            <a:r>
              <a:rPr lang="cs-CZ" dirty="0" err="1" smtClean="0"/>
              <a:t>colour</a:t>
            </a:r>
            <a:r>
              <a:rPr lang="cs-CZ" dirty="0" smtClean="0"/>
              <a:t> </a:t>
            </a:r>
            <a:r>
              <a:rPr lang="cs-CZ" dirty="0" err="1" smtClean="0"/>
              <a:t>palette</a:t>
            </a:r>
            <a:endParaRPr lang="cs-CZ" dirty="0"/>
          </a:p>
        </p:txBody>
      </p:sp>
      <p:sp>
        <p:nvSpPr>
          <p:cNvPr id="5" name="TextBox 2"/>
          <p:cNvSpPr txBox="1"/>
          <p:nvPr/>
        </p:nvSpPr>
        <p:spPr>
          <a:xfrm>
            <a:off x="152400" y="1458216"/>
            <a:ext cx="8749200" cy="3631764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r>
              <a:rPr lang="en-US" sz="1100" dirty="0" smtClean="0"/>
              <a:t>Backgrounds						Primary Text	       Secondary Text				     Expanded Palette</a:t>
            </a:r>
          </a:p>
          <a:p>
            <a:endParaRPr lang="en-US" sz="1100" dirty="0" smtClean="0"/>
          </a:p>
          <a:p>
            <a:endParaRPr lang="en-US" sz="14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1100" dirty="0" smtClean="0"/>
              <a:t>Accent							Accent Gradients</a:t>
            </a:r>
          </a:p>
          <a:p>
            <a:endParaRPr lang="en-US" sz="1300" dirty="0" smtClean="0"/>
          </a:p>
          <a:p>
            <a:endParaRPr lang="en-US" sz="1300" dirty="0" smtClean="0"/>
          </a:p>
          <a:p>
            <a:endParaRPr lang="en-US" sz="1300" dirty="0" smtClean="0"/>
          </a:p>
          <a:p>
            <a:endParaRPr lang="en-US" sz="1300" dirty="0" smtClean="0"/>
          </a:p>
          <a:p>
            <a:endParaRPr lang="en-US" sz="900" dirty="0" smtClean="0"/>
          </a:p>
          <a:p>
            <a:r>
              <a:rPr lang="en-US" sz="1000" i="1" dirty="0" smtClean="0"/>
              <a:t>Gradient Upper Levels</a:t>
            </a:r>
          </a:p>
        </p:txBody>
      </p:sp>
      <p:sp>
        <p:nvSpPr>
          <p:cNvPr id="6" name="Round Diagonal Corner Rectangle 3"/>
          <p:cNvSpPr/>
          <p:nvPr/>
        </p:nvSpPr>
        <p:spPr>
          <a:xfrm>
            <a:off x="5293323" y="1782437"/>
            <a:ext cx="1404000" cy="1404000"/>
          </a:xfrm>
          <a:prstGeom prst="round2DiagRect">
            <a:avLst/>
          </a:prstGeom>
          <a:solidFill>
            <a:srgbClr val="5E5447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 Diagonal Corner Rectangle 4"/>
          <p:cNvSpPr/>
          <p:nvPr/>
        </p:nvSpPr>
        <p:spPr>
          <a:xfrm>
            <a:off x="1729292" y="1782437"/>
            <a:ext cx="1220464" cy="1220464"/>
          </a:xfrm>
          <a:prstGeom prst="round2DiagRect">
            <a:avLst/>
          </a:prstGeom>
          <a:solidFill>
            <a:srgbClr val="E7E5E5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 Diagonal Corner Rectangle 5"/>
          <p:cNvSpPr/>
          <p:nvPr/>
        </p:nvSpPr>
        <p:spPr>
          <a:xfrm>
            <a:off x="1179452" y="5142424"/>
            <a:ext cx="349437" cy="343976"/>
          </a:xfrm>
          <a:prstGeom prst="round2DiagRect">
            <a:avLst/>
          </a:prstGeom>
          <a:solidFill>
            <a:srgbClr val="3B9BF7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 Diagonal Corner Rectangle 6"/>
          <p:cNvSpPr/>
          <p:nvPr/>
        </p:nvSpPr>
        <p:spPr>
          <a:xfrm>
            <a:off x="304800" y="1782437"/>
            <a:ext cx="1220464" cy="1220464"/>
          </a:xfrm>
          <a:prstGeom prst="round2DiagRect">
            <a:avLst/>
          </a:prstGeom>
          <a:solidFill>
            <a:schemeClr val="tx2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 Diagonal Corner Rectangle 7"/>
          <p:cNvSpPr/>
          <p:nvPr/>
        </p:nvSpPr>
        <p:spPr>
          <a:xfrm>
            <a:off x="3505200" y="1782437"/>
            <a:ext cx="1374657" cy="1404000"/>
          </a:xfrm>
          <a:prstGeom prst="round2DiagRect">
            <a:avLst/>
          </a:prstGeom>
          <a:solidFill>
            <a:schemeClr val="tx1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 Diagonal Corner Rectangle 8"/>
          <p:cNvSpPr/>
          <p:nvPr/>
        </p:nvSpPr>
        <p:spPr>
          <a:xfrm>
            <a:off x="1179452" y="4082401"/>
            <a:ext cx="749342" cy="631562"/>
          </a:xfrm>
          <a:prstGeom prst="round2DiagRect">
            <a:avLst/>
          </a:prstGeom>
          <a:solidFill>
            <a:srgbClr val="2E5A95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 Diagonal Corner Rectangle 9"/>
          <p:cNvSpPr/>
          <p:nvPr/>
        </p:nvSpPr>
        <p:spPr>
          <a:xfrm>
            <a:off x="304800" y="4082401"/>
            <a:ext cx="749342" cy="631562"/>
          </a:xfrm>
          <a:prstGeom prst="round2DiagRect">
            <a:avLst/>
          </a:prstGeom>
          <a:solidFill>
            <a:srgbClr val="E66624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 Diagonal Corner Rectangle 10"/>
          <p:cNvSpPr/>
          <p:nvPr/>
        </p:nvSpPr>
        <p:spPr>
          <a:xfrm>
            <a:off x="4587227" y="4082400"/>
            <a:ext cx="1404000" cy="1404000"/>
          </a:xfrm>
          <a:prstGeom prst="round2DiagRect">
            <a:avLst/>
          </a:prstGeom>
          <a:gradFill flip="none" rotWithShape="1">
            <a:gsLst>
              <a:gs pos="0">
                <a:srgbClr val="2E5A95"/>
              </a:gs>
              <a:gs pos="100000">
                <a:srgbClr val="3B9BF7"/>
              </a:gs>
            </a:gsLst>
            <a:path path="circle">
              <a:fillToRect t="100000" r="100000"/>
            </a:path>
            <a:tileRect l="-100000" b="-100000"/>
          </a:gra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 Diagonal Corner Rectangle 11"/>
          <p:cNvSpPr/>
          <p:nvPr/>
        </p:nvSpPr>
        <p:spPr>
          <a:xfrm>
            <a:off x="3167052" y="4082400"/>
            <a:ext cx="1374657" cy="1404000"/>
          </a:xfrm>
          <a:prstGeom prst="round2DiagRect">
            <a:avLst/>
          </a:prstGeom>
          <a:gradFill flip="none" rotWithShape="1">
            <a:gsLst>
              <a:gs pos="0">
                <a:srgbClr val="E66624"/>
              </a:gs>
              <a:gs pos="100000">
                <a:srgbClr val="EC8D2F"/>
              </a:gs>
            </a:gsLst>
            <a:path path="circle">
              <a:fillToRect t="100000" r="100000"/>
            </a:path>
            <a:tileRect l="-100000" b="-100000"/>
          </a:gra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 Diagonal Corner Rectangle 12"/>
          <p:cNvSpPr/>
          <p:nvPr/>
        </p:nvSpPr>
        <p:spPr>
          <a:xfrm>
            <a:off x="304800" y="5142424"/>
            <a:ext cx="349437" cy="343976"/>
          </a:xfrm>
          <a:prstGeom prst="round2DiagRect">
            <a:avLst/>
          </a:prstGeom>
          <a:solidFill>
            <a:srgbClr val="EC8D2F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 Diagonal Corner Rectangle 16"/>
          <p:cNvSpPr/>
          <p:nvPr/>
        </p:nvSpPr>
        <p:spPr>
          <a:xfrm>
            <a:off x="7315200" y="1782437"/>
            <a:ext cx="349437" cy="343976"/>
          </a:xfrm>
          <a:prstGeom prst="round2DiagRect">
            <a:avLst/>
          </a:prstGeom>
          <a:solidFill>
            <a:srgbClr val="800000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 Diagonal Corner Rectangle 17"/>
          <p:cNvSpPr/>
          <p:nvPr/>
        </p:nvSpPr>
        <p:spPr>
          <a:xfrm>
            <a:off x="7803963" y="1789624"/>
            <a:ext cx="349437" cy="343976"/>
          </a:xfrm>
          <a:prstGeom prst="round2DiagRect">
            <a:avLst/>
          </a:prstGeom>
          <a:solidFill>
            <a:srgbClr val="2E2E2E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Diagonal Corner Rectangle 18"/>
          <p:cNvSpPr/>
          <p:nvPr/>
        </p:nvSpPr>
        <p:spPr>
          <a:xfrm>
            <a:off x="8305800" y="1789624"/>
            <a:ext cx="349437" cy="343976"/>
          </a:xfrm>
          <a:prstGeom prst="round2DiagRect">
            <a:avLst/>
          </a:prstGeom>
          <a:solidFill>
            <a:srgbClr val="00004B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 Diagonal Corner Rectangle 19"/>
          <p:cNvSpPr/>
          <p:nvPr/>
        </p:nvSpPr>
        <p:spPr>
          <a:xfrm>
            <a:off x="7315200" y="2239637"/>
            <a:ext cx="349437" cy="343976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 Diagonal Corner Rectangle 20"/>
          <p:cNvSpPr/>
          <p:nvPr/>
        </p:nvSpPr>
        <p:spPr>
          <a:xfrm>
            <a:off x="7803963" y="2246824"/>
            <a:ext cx="349437" cy="343976"/>
          </a:xfrm>
          <a:prstGeom prst="round2DiagRect">
            <a:avLst/>
          </a:prstGeom>
          <a:solidFill>
            <a:srgbClr val="4C4C4C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 Diagonal Corner Rectangle 21"/>
          <p:cNvSpPr/>
          <p:nvPr/>
        </p:nvSpPr>
        <p:spPr>
          <a:xfrm>
            <a:off x="8305800" y="2246824"/>
            <a:ext cx="349437" cy="343976"/>
          </a:xfrm>
          <a:prstGeom prst="round2DiagRect">
            <a:avLst/>
          </a:prstGeom>
          <a:solidFill>
            <a:srgbClr val="004080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 Diagonal Corner Rectangle 22"/>
          <p:cNvSpPr/>
          <p:nvPr/>
        </p:nvSpPr>
        <p:spPr>
          <a:xfrm>
            <a:off x="7315200" y="2696837"/>
            <a:ext cx="349437" cy="343976"/>
          </a:xfrm>
          <a:prstGeom prst="round2DiagRect">
            <a:avLst/>
          </a:prstGeom>
          <a:solidFill>
            <a:srgbClr val="FFCC66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 Diagonal Corner Rectangle 23"/>
          <p:cNvSpPr/>
          <p:nvPr/>
        </p:nvSpPr>
        <p:spPr>
          <a:xfrm>
            <a:off x="7803963" y="2704024"/>
            <a:ext cx="349437" cy="343976"/>
          </a:xfrm>
          <a:prstGeom prst="round2DiagRect">
            <a:avLst/>
          </a:prstGeom>
          <a:solidFill>
            <a:srgbClr val="999999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 Diagonal Corner Rectangle 24"/>
          <p:cNvSpPr/>
          <p:nvPr/>
        </p:nvSpPr>
        <p:spPr>
          <a:xfrm>
            <a:off x="8305800" y="2704024"/>
            <a:ext cx="349437" cy="343976"/>
          </a:xfrm>
          <a:prstGeom prst="round2DiagRect">
            <a:avLst/>
          </a:prstGeom>
          <a:solidFill>
            <a:srgbClr val="3B9A9D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 Diagonal Corner Rectangle 5"/>
          <p:cNvSpPr/>
          <p:nvPr/>
        </p:nvSpPr>
        <p:spPr>
          <a:xfrm>
            <a:off x="2036708" y="5142423"/>
            <a:ext cx="349437" cy="343976"/>
          </a:xfrm>
          <a:prstGeom prst="round2DiagRect">
            <a:avLst/>
          </a:prstGeom>
          <a:solidFill>
            <a:srgbClr val="8FAE49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 Diagonal Corner Rectangle 8"/>
          <p:cNvSpPr/>
          <p:nvPr/>
        </p:nvSpPr>
        <p:spPr>
          <a:xfrm>
            <a:off x="2036708" y="4082400"/>
            <a:ext cx="749342" cy="631562"/>
          </a:xfrm>
          <a:prstGeom prst="round2DiagRect">
            <a:avLst/>
          </a:prstGeom>
          <a:solidFill>
            <a:srgbClr val="4A8845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 Diagonal Corner Rectangle 10"/>
          <p:cNvSpPr/>
          <p:nvPr/>
        </p:nvSpPr>
        <p:spPr>
          <a:xfrm>
            <a:off x="6049325" y="4082399"/>
            <a:ext cx="1404000" cy="1404000"/>
          </a:xfrm>
          <a:prstGeom prst="round2DiagRect">
            <a:avLst/>
          </a:prstGeom>
          <a:gradFill flip="none" rotWithShape="1">
            <a:gsLst>
              <a:gs pos="0">
                <a:srgbClr val="4A8845"/>
              </a:gs>
              <a:gs pos="100000">
                <a:srgbClr val="8FAE49"/>
              </a:gs>
            </a:gsLst>
            <a:path path="circle">
              <a:fillToRect t="100000" r="100000"/>
            </a:path>
            <a:tileRect l="-100000" b="-100000"/>
          </a:gra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 Diagonal Corner Rectangle 5"/>
          <p:cNvSpPr/>
          <p:nvPr/>
        </p:nvSpPr>
        <p:spPr>
          <a:xfrm>
            <a:off x="5293323" y="3286124"/>
            <a:ext cx="349437" cy="343976"/>
          </a:xfrm>
          <a:prstGeom prst="round2DiagRect">
            <a:avLst/>
          </a:prstGeom>
          <a:solidFill>
            <a:srgbClr val="B99C76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 Diagonal Corner Rectangle 16"/>
          <p:cNvSpPr/>
          <p:nvPr/>
        </p:nvSpPr>
        <p:spPr>
          <a:xfrm>
            <a:off x="7108496" y="1987235"/>
            <a:ext cx="141388" cy="139178"/>
          </a:xfrm>
          <a:prstGeom prst="round2DiagRect">
            <a:avLst/>
          </a:prstGeom>
          <a:solidFill>
            <a:srgbClr val="BC0000"/>
          </a:soli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 Diagonal Corner Rectangle 10"/>
          <p:cNvSpPr/>
          <p:nvPr/>
        </p:nvSpPr>
        <p:spPr>
          <a:xfrm>
            <a:off x="7497600" y="4082401"/>
            <a:ext cx="1404000" cy="1404000"/>
          </a:xfrm>
          <a:prstGeom prst="round2DiagRect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BC0000"/>
              </a:gs>
            </a:gsLst>
            <a:path path="circle">
              <a:fillToRect t="100000" r="100000"/>
            </a:path>
            <a:tileRect l="-100000" b="-100000"/>
          </a:gradFill>
          <a:ln w="1270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smtClean="0"/>
              <a:t>Sample chart</a:t>
            </a:r>
          </a:p>
        </p:txBody>
      </p:sp>
      <p:graphicFrame>
        <p:nvGraphicFramePr>
          <p:cNvPr id="4" name="Content Placeholder 8"/>
          <p:cNvGraphicFramePr>
            <a:graphicFrameLocks/>
          </p:cNvGraphicFramePr>
          <p:nvPr/>
        </p:nvGraphicFramePr>
        <p:xfrm>
          <a:off x="3276600" y="1066800"/>
          <a:ext cx="5624513" cy="5059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7"/>
          <p:cNvSpPr txBox="1">
            <a:spLocks/>
          </p:cNvSpPr>
          <p:nvPr/>
        </p:nvSpPr>
        <p:spPr>
          <a:xfrm>
            <a:off x="198000" y="504000"/>
            <a:ext cx="5212200" cy="228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95C4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Sample chart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695C4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180000" y="1066800"/>
            <a:ext cx="30966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695C4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Lorem</a:t>
            </a: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rgbClr val="695C4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695C4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ipsum</a:t>
            </a: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rgbClr val="695C4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dolor sit </a:t>
            </a:r>
            <a:r>
              <a:rPr kumimoji="0" lang="en-US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695C4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amet</a:t>
            </a:r>
            <a:endParaRPr kumimoji="0" lang="en-US" b="0" i="1" u="none" strike="noStrike" kern="1200" cap="none" spc="0" normalizeH="0" baseline="0" noProof="0" dirty="0">
              <a:ln>
                <a:noFill/>
              </a:ln>
              <a:solidFill>
                <a:srgbClr val="695C4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80000" y="1500174"/>
            <a:ext cx="3096600" cy="467202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Sample chart description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8" name="Chart 9"/>
          <p:cNvGraphicFramePr/>
          <p:nvPr/>
        </p:nvGraphicFramePr>
        <p:xfrm>
          <a:off x="198001" y="2514600"/>
          <a:ext cx="3078599" cy="3657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146" name="Picture 2" descr="E:\prace\mat\dokumenty\obr\prezentace\hospital slideshow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1403648" y="980728"/>
            <a:ext cx="57606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85907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BEA9-92D2-4262-B587-B606C37867B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170" name="Picture 2" descr="E:\prace\mat\dokumenty\obr\prezentace\hospital slideshow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00" y="633600"/>
            <a:ext cx="8441091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aoblený obdélník 4"/>
          <p:cNvSpPr/>
          <p:nvPr/>
        </p:nvSpPr>
        <p:spPr>
          <a:xfrm>
            <a:off x="1907704" y="980728"/>
            <a:ext cx="129614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407883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Navertica3">
  <a:themeElements>
    <a:clrScheme name="Navertica">
      <a:dk1>
        <a:srgbClr val="000000"/>
      </a:dk1>
      <a:lt1>
        <a:srgbClr val="000000"/>
      </a:lt1>
      <a:dk2>
        <a:srgbClr val="FFFFFF"/>
      </a:dk2>
      <a:lt2>
        <a:srgbClr val="E7E5E5"/>
      </a:lt2>
      <a:accent1>
        <a:srgbClr val="5E5447"/>
      </a:accent1>
      <a:accent2>
        <a:srgbClr val="E66624"/>
      </a:accent2>
      <a:accent3>
        <a:srgbClr val="2E5A95"/>
      </a:accent3>
      <a:accent4>
        <a:srgbClr val="EC8D2F"/>
      </a:accent4>
      <a:accent5>
        <a:srgbClr val="3B9BF7"/>
      </a:accent5>
      <a:accent6>
        <a:srgbClr val="91836F"/>
      </a:accent6>
      <a:hlink>
        <a:srgbClr val="5E5447"/>
      </a:hlink>
      <a:folHlink>
        <a:srgbClr val="5E544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kce xmlns="f3a3a398-5aac-48f4-8b7a-8abe1e1b08cb" xsi:nil="true"/>
    <Archiv xmlns="327fe5ac-8d4c-46a4-8a21-e28b102ba9a1">false</Archiv>
    <Datum_x0020_publikace xmlns="4b64da33-6e60-48be-8d0c-a11720ea3da8">2014-07-10T22:00:00+00:00</Datum_x0020_publikace>
    <Pozn_x00e1_mka xmlns="f3a3a398-5aac-48f4-8b7a-8abe1e1b08cb">nemocnice - vývoj NAV</Pozn_x00e1_mka>
    <Autor xmlns="327fe5ac-8d4c-46a4-8a21-e28b102ba9a1">
      <UserInfo>
        <DisplayName>Stanislav Matysek</DisplayName>
        <AccountId>11</AccountId>
        <AccountType/>
      </UserInfo>
    </Autor>
    <_dlc_DocId xmlns="ebba5668-0ce9-4b55-ad5a-9593098aed32">ESYXQDZSE65U-134-2</_dlc_DocId>
    <_dlc_DocIdUrl xmlns="ebba5668-0ce9-4b55-ad5a-9593098aed32">
      <Url>http://qmp.navertica.local/sts/CRM/NVRLDN/_layouts/DocIdRedir.aspx?ID=ESYXQDZSE65U-134-2</Url>
      <Description>ESYXQDZSE65U-134-2</Description>
    </_dlc_DocIdUrl>
    <Datum_x0020_dokumentu xmlns="c61d5c6d-8a18-4190-b063-8cf17254df4b">2019-08-23T08:25:25+00:00</Datum_x0020_dokumentu>
    <Popis xmlns="c61d5c6d-8a18-4190-b063-8cf17254df4b" xsi:nil="true"/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0632020CBFD8A429B0859E4B1E3DECB" ma:contentTypeVersion="17" ma:contentTypeDescription="Vytvořit nový dokument" ma:contentTypeScope="" ma:versionID="02e0f2a7d6a16a7652cef565ef4f935c">
  <xsd:schema xmlns:xsd="http://www.w3.org/2001/XMLSchema" xmlns:xs="http://www.w3.org/2001/XMLSchema" xmlns:p="http://schemas.microsoft.com/office/2006/metadata/properties" xmlns:ns2="c61d5c6d-8a18-4190-b063-8cf17254df4b" xmlns:ns3="f3a3a398-5aac-48f4-8b7a-8abe1e1b08cb" xmlns:ns4="327fe5ac-8d4c-46a4-8a21-e28b102ba9a1" xmlns:ns5="4b64da33-6e60-48be-8d0c-a11720ea3da8" xmlns:ns6="ebba5668-0ce9-4b55-ad5a-9593098aed32" xmlns:ns7="1cee3ea1-b7c6-4c7b-99eb-9706fa368c1e" targetNamespace="http://schemas.microsoft.com/office/2006/metadata/properties" ma:root="true" ma:fieldsID="d9ee84d09614dbf03dd2346c19055a69" ns2:_="" ns3:_="" ns4:_="" ns5:_="" ns6:_="" ns7:_="">
    <xsd:import namespace="c61d5c6d-8a18-4190-b063-8cf17254df4b"/>
    <xsd:import namespace="f3a3a398-5aac-48f4-8b7a-8abe1e1b08cb"/>
    <xsd:import namespace="327fe5ac-8d4c-46a4-8a21-e28b102ba9a1"/>
    <xsd:import namespace="4b64da33-6e60-48be-8d0c-a11720ea3da8"/>
    <xsd:import namespace="ebba5668-0ce9-4b55-ad5a-9593098aed32"/>
    <xsd:import namespace="1cee3ea1-b7c6-4c7b-99eb-9706fa368c1e"/>
    <xsd:element name="properties">
      <xsd:complexType>
        <xsd:sequence>
          <xsd:element name="documentManagement">
            <xsd:complexType>
              <xsd:all>
                <xsd:element ref="ns2:Datum_x0020_dokumentu" minOccurs="0"/>
                <xsd:element ref="ns2:Popis" minOccurs="0"/>
                <xsd:element ref="ns3:Akce" minOccurs="0"/>
                <xsd:element ref="ns4:Autor" minOccurs="0"/>
                <xsd:element ref="ns3:Pozn_x00e1_mka" minOccurs="0"/>
                <xsd:element ref="ns5:Datum_x0020_publikace" minOccurs="0"/>
                <xsd:element ref="ns4:Archiv" minOccurs="0"/>
                <xsd:element ref="ns6:_dlc_DocId" minOccurs="0"/>
                <xsd:element ref="ns6:_dlc_DocIdUrl" minOccurs="0"/>
                <xsd:element ref="ns6:_dlc_DocIdPersistId" minOccurs="0"/>
                <xsd:element ref="ns7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d5c6d-8a18-4190-b063-8cf17254df4b" elementFormDefault="qualified">
    <xsd:import namespace="http://schemas.microsoft.com/office/2006/documentManagement/types"/>
    <xsd:import namespace="http://schemas.microsoft.com/office/infopath/2007/PartnerControls"/>
    <xsd:element name="Datum_x0020_dokumentu" ma:index="8" nillable="true" ma:displayName="Datum dokumentu" ma:default="[today]" ma:format="DateOnly" ma:internalName="Datum_x0020_dokumentu">
      <xsd:simpleType>
        <xsd:restriction base="dms:DateTime"/>
      </xsd:simpleType>
    </xsd:element>
    <xsd:element name="Popis" ma:index="9" nillable="true" ma:displayName="Popis" ma:internalName="Popi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3a398-5aac-48f4-8b7a-8abe1e1b08cb" elementFormDefault="qualified">
    <xsd:import namespace="http://schemas.microsoft.com/office/2006/documentManagement/types"/>
    <xsd:import namespace="http://schemas.microsoft.com/office/infopath/2007/PartnerControls"/>
    <xsd:element name="Akce" ma:index="10" nillable="true" ma:displayName="Kategorie" ma:format="Dropdown" ma:internalName="Akce">
      <xsd:simpleType>
        <xsd:restriction base="dms:Choice">
          <xsd:enumeration value="1. Obchodní"/>
          <xsd:enumeration value="2. Uživatelská"/>
          <xsd:enumeration value="3. Technická"/>
        </xsd:restriction>
      </xsd:simpleType>
    </xsd:element>
    <xsd:element name="Pozn_x00e1_mka" ma:index="12" nillable="true" ma:displayName="Poznámka" ma:internalName="Pozn_x00e1_mka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7fe5ac-8d4c-46a4-8a21-e28b102ba9a1" elementFormDefault="qualified">
    <xsd:import namespace="http://schemas.microsoft.com/office/2006/documentManagement/types"/>
    <xsd:import namespace="http://schemas.microsoft.com/office/infopath/2007/PartnerControls"/>
    <xsd:element name="Autor" ma:index="11" nillable="true" ma:displayName="Vlastník" ma:list="UserInfo" ma:SharePointGroup="0" ma:internalName="Autor" ma:readOnly="false" ma:showField="Tit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rchiv" ma:index="14" nillable="true" ma:displayName="Archiv" ma:default="0" ma:internalName="Archiv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4da33-6e60-48be-8d0c-a11720ea3da8" elementFormDefault="qualified">
    <xsd:import namespace="http://schemas.microsoft.com/office/2006/documentManagement/types"/>
    <xsd:import namespace="http://schemas.microsoft.com/office/infopath/2007/PartnerControls"/>
    <xsd:element name="Datum_x0020_publikace" ma:index="13" nillable="true" ma:displayName="Výchozí publikace" ma:default="[today]" ma:format="DateOnly" ma:internalName="Datum_x0020_publikac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ba5668-0ce9-4b55-ad5a-9593098aed32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Zachovat ID" ma:description="Ponechat ID po přidání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ee3ea1-b7c6-4c7b-99eb-9706fa368c1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2134B5-320E-46B9-AD22-0B22552332E3}"/>
</file>

<file path=customXml/itemProps2.xml><?xml version="1.0" encoding="utf-8"?>
<ds:datastoreItem xmlns:ds="http://schemas.openxmlformats.org/officeDocument/2006/customXml" ds:itemID="{5361707C-F1DA-4B58-BF75-B9E6EE1F3975}"/>
</file>

<file path=customXml/itemProps3.xml><?xml version="1.0" encoding="utf-8"?>
<ds:datastoreItem xmlns:ds="http://schemas.openxmlformats.org/officeDocument/2006/customXml" ds:itemID="{A9407B0A-E86A-4D3C-A1BF-FD4B3F995681}"/>
</file>

<file path=customXml/itemProps4.xml><?xml version="1.0" encoding="utf-8"?>
<ds:datastoreItem xmlns:ds="http://schemas.openxmlformats.org/officeDocument/2006/customXml" ds:itemID="{692B4573-769C-4218-9D9F-A4A9B1EE8E16}"/>
</file>

<file path=customXml/itemProps5.xml><?xml version="1.0" encoding="utf-8"?>
<ds:datastoreItem xmlns:ds="http://schemas.openxmlformats.org/officeDocument/2006/customXml" ds:itemID="{F1A4E4BD-CA8A-4E41-AB9E-CD906A07B954}"/>
</file>

<file path=docProps/app.xml><?xml version="1.0" encoding="utf-8"?>
<Properties xmlns="http://schemas.openxmlformats.org/officeDocument/2006/extended-properties" xmlns:vt="http://schemas.openxmlformats.org/officeDocument/2006/docPropsVTypes">
  <Template>Navertica3</Template>
  <TotalTime>10591</TotalTime>
  <Words>1900</Words>
  <Application>Microsoft Office PowerPoint</Application>
  <PresentationFormat>Předvádění na obrazovce (4:3)</PresentationFormat>
  <Paragraphs>242</Paragraphs>
  <Slides>75</Slides>
  <Notes>71</Notes>
  <HiddenSlides>2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75</vt:i4>
      </vt:variant>
    </vt:vector>
  </HeadingPairs>
  <TitlesOfParts>
    <vt:vector size="76" baseType="lpstr">
      <vt:lpstr>Navertica3</vt:lpstr>
      <vt:lpstr>Snímek 1</vt:lpstr>
      <vt:lpstr>Snímek 2</vt:lpstr>
      <vt:lpstr>Snímek 3</vt:lpstr>
      <vt:lpstr>Snímek 4</vt:lpstr>
      <vt:lpstr>Snímek 5</vt:lpstr>
      <vt:lpstr>Snímek 6</vt:lpstr>
      <vt:lpstr>Snímek 7</vt:lpstr>
      <vt:lpstr>Snímek 8</vt:lpstr>
      <vt:lpstr>Snímek 9</vt:lpstr>
      <vt:lpstr>Snímek 10</vt:lpstr>
      <vt:lpstr>Snímek 11</vt:lpstr>
      <vt:lpstr>Snímek 12</vt:lpstr>
      <vt:lpstr>Snímek 13</vt:lpstr>
      <vt:lpstr>Snímek 14</vt:lpstr>
      <vt:lpstr>Snímek 15</vt:lpstr>
      <vt:lpstr>Snímek 16</vt:lpstr>
      <vt:lpstr>Snímek 17</vt:lpstr>
      <vt:lpstr>Snímek 18</vt:lpstr>
      <vt:lpstr>Snímek 19</vt:lpstr>
      <vt:lpstr>Snímek 20</vt:lpstr>
      <vt:lpstr>Snímek 21</vt:lpstr>
      <vt:lpstr>Snímek 22</vt:lpstr>
      <vt:lpstr>Snímek 23</vt:lpstr>
      <vt:lpstr>Snímek 24</vt:lpstr>
      <vt:lpstr>Snímek 25</vt:lpstr>
      <vt:lpstr>Snímek 26</vt:lpstr>
      <vt:lpstr>Snímek 27</vt:lpstr>
      <vt:lpstr>Snímek 28</vt:lpstr>
      <vt:lpstr>Snímek 29</vt:lpstr>
      <vt:lpstr>Snímek 30</vt:lpstr>
      <vt:lpstr>Snímek 31</vt:lpstr>
      <vt:lpstr>Snímek 32</vt:lpstr>
      <vt:lpstr>Snímek 33</vt:lpstr>
      <vt:lpstr>Snímek 34</vt:lpstr>
      <vt:lpstr>Snímek 35</vt:lpstr>
      <vt:lpstr>Snímek 36</vt:lpstr>
      <vt:lpstr>Snímek 37</vt:lpstr>
      <vt:lpstr>Snímek 38</vt:lpstr>
      <vt:lpstr>Snímek 39</vt:lpstr>
      <vt:lpstr>Snímek 40</vt:lpstr>
      <vt:lpstr>Snímek 41</vt:lpstr>
      <vt:lpstr>Snímek 42</vt:lpstr>
      <vt:lpstr>Snímek 43</vt:lpstr>
      <vt:lpstr>Snímek 44</vt:lpstr>
      <vt:lpstr>Snímek 45</vt:lpstr>
      <vt:lpstr>Snímek 46</vt:lpstr>
      <vt:lpstr>Snímek 47</vt:lpstr>
      <vt:lpstr>Snímek 48</vt:lpstr>
      <vt:lpstr>Snímek 49</vt:lpstr>
      <vt:lpstr>Snímek 50</vt:lpstr>
      <vt:lpstr>Snímek 51</vt:lpstr>
      <vt:lpstr>Snímek 52</vt:lpstr>
      <vt:lpstr>Snímek 53</vt:lpstr>
      <vt:lpstr>Snímek 54</vt:lpstr>
      <vt:lpstr>Snímek 55</vt:lpstr>
      <vt:lpstr>Snímek 56</vt:lpstr>
      <vt:lpstr>Snímek 57</vt:lpstr>
      <vt:lpstr>Snímek 58</vt:lpstr>
      <vt:lpstr>Snímek 59</vt:lpstr>
      <vt:lpstr>Snímek 60</vt:lpstr>
      <vt:lpstr>Snímek 61</vt:lpstr>
      <vt:lpstr>Snímek 62</vt:lpstr>
      <vt:lpstr>Snímek 63</vt:lpstr>
      <vt:lpstr>Snímek 64</vt:lpstr>
      <vt:lpstr>Snímek 65</vt:lpstr>
      <vt:lpstr>Snímek 66</vt:lpstr>
      <vt:lpstr>Snímek 67</vt:lpstr>
      <vt:lpstr>Snímek 68</vt:lpstr>
      <vt:lpstr>Snímek 69</vt:lpstr>
      <vt:lpstr>Snímek 70</vt:lpstr>
      <vt:lpstr>Snímek 71</vt:lpstr>
      <vt:lpstr>Snímek 72</vt:lpstr>
      <vt:lpstr>Děkuji za pozornost</vt:lpstr>
      <vt:lpstr>Snímek 74</vt:lpstr>
      <vt:lpstr>Snímek 75</vt:lpstr>
    </vt:vector>
  </TitlesOfParts>
  <Company>FUTURE Engineering a.s.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Stanislav Matysek</dc:creator>
  <cp:lastModifiedBy>smatysek</cp:lastModifiedBy>
  <cp:revision>433</cp:revision>
  <dcterms:created xsi:type="dcterms:W3CDTF">2008-09-16T18:20:53Z</dcterms:created>
  <dcterms:modified xsi:type="dcterms:W3CDTF">2012-02-20T09:54:20Z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0x01010010632020CBFD8A429B0859E4B1E3DECB</vt:lpwstr>
  </property>
  <property fmtid="{D5CDD505-2E9C-101B-9397-08002B2CF9AE}" pid="3" name="_dlc_DocIdItemGuid">
    <vt:lpwstr>b9aa9ff2-07e1-412e-b053-a5321af551ad</vt:lpwstr>
  </property>
</Properties>
</file>